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29"/>
  </p:notesMasterIdLst>
  <p:sldIdLst>
    <p:sldId id="312" r:id="rId3"/>
    <p:sldId id="406" r:id="rId4"/>
    <p:sldId id="389" r:id="rId5"/>
    <p:sldId id="390" r:id="rId6"/>
    <p:sldId id="391" r:id="rId7"/>
    <p:sldId id="392" r:id="rId8"/>
    <p:sldId id="394" r:id="rId9"/>
    <p:sldId id="395" r:id="rId10"/>
    <p:sldId id="407" r:id="rId11"/>
    <p:sldId id="396" r:id="rId12"/>
    <p:sldId id="399" r:id="rId13"/>
    <p:sldId id="421" r:id="rId14"/>
    <p:sldId id="400" r:id="rId15"/>
    <p:sldId id="402" r:id="rId16"/>
    <p:sldId id="403" r:id="rId17"/>
    <p:sldId id="404" r:id="rId18"/>
    <p:sldId id="418" r:id="rId19"/>
    <p:sldId id="405" r:id="rId20"/>
    <p:sldId id="419" r:id="rId21"/>
    <p:sldId id="422" r:id="rId22"/>
    <p:sldId id="423" r:id="rId23"/>
    <p:sldId id="417" r:id="rId24"/>
    <p:sldId id="410" r:id="rId25"/>
    <p:sldId id="412" r:id="rId26"/>
    <p:sldId id="413" r:id="rId27"/>
    <p:sldId id="430" r:id="rId2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FF00"/>
    <a:srgbClr val="FF5050"/>
    <a:srgbClr val="CC9900"/>
    <a:srgbClr val="777777"/>
    <a:srgbClr val="B2B2B2"/>
    <a:srgbClr val="F8F8F8"/>
    <a:srgbClr val="C0C0C0"/>
    <a:srgbClr val="FF33CC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 autoAdjust="0"/>
    <p:restoredTop sz="99877" autoAdjust="0"/>
  </p:normalViewPr>
  <p:slideViewPr>
    <p:cSldViewPr>
      <p:cViewPr varScale="1">
        <p:scale>
          <a:sx n="74" d="100"/>
          <a:sy n="74" d="100"/>
        </p:scale>
        <p:origin x="1254" y="72"/>
      </p:cViewPr>
      <p:guideLst>
        <p:guide orient="horz" pos="374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>
      <p:cViewPr varScale="1">
        <p:scale>
          <a:sx n="79" d="100"/>
          <a:sy n="79" d="100"/>
        </p:scale>
        <p:origin x="-204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DC047-1052-4F95-AF4F-CB04DEB579EA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82BDD-D768-483C-AB24-F8FF9F373B01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540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319015"/>
            <a:ext cx="7772400" cy="147002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1" cap="all" baseline="0">
                <a:latin typeface="+mj-lt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72008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FAC3DF-2F99-4694-A49E-C5AFC0E9BB17}" type="datetimeFigureOut">
              <a:rPr lang="es-ES" smtClean="0"/>
              <a:pPr/>
              <a:t>03/07/2016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FA7D1E-E9FC-42F4-BC15-F1682E03F4D0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0778"/>
            <a:ext cx="9144000" cy="1377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5874271"/>
            <a:ext cx="9144000" cy="98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0" y="-23"/>
            <a:ext cx="9144000" cy="98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5 Imagen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426717" y="1412776"/>
            <a:ext cx="2290564" cy="1355250"/>
          </a:xfrm>
          <a:prstGeom prst="rect">
            <a:avLst/>
          </a:prstGeom>
        </p:spPr>
      </p:pic>
      <p:sp>
        <p:nvSpPr>
          <p:cNvPr id="7" name="6 CuadroTexto"/>
          <p:cNvSpPr txBox="1"/>
          <p:nvPr userDrawn="1"/>
        </p:nvSpPr>
        <p:spPr>
          <a:xfrm>
            <a:off x="2555775" y="3573016"/>
            <a:ext cx="403244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900" b="1" dirty="0" smtClean="0">
                <a:solidFill>
                  <a:schemeClr val="accent1">
                    <a:lumMod val="50000"/>
                  </a:schemeClr>
                </a:solidFill>
                <a:latin typeface="Helvetica" pitchFamily="34" charset="0"/>
                <a:ea typeface="Arial Unicode MS" pitchFamily="34" charset="-128"/>
                <a:cs typeface="Arial Unicode MS" pitchFamily="34" charset="-128"/>
              </a:rPr>
              <a:t>01 800 111 46 34</a:t>
            </a:r>
          </a:p>
          <a:p>
            <a:pPr algn="ctr"/>
            <a:r>
              <a:rPr lang="es-MX" sz="1900" b="1" dirty="0" smtClean="0">
                <a:solidFill>
                  <a:schemeClr val="accent1">
                    <a:lumMod val="50000"/>
                  </a:schemeClr>
                </a:solidFill>
                <a:latin typeface="Helvetica" pitchFamily="34" charset="0"/>
                <a:ea typeface="Arial Unicode MS" pitchFamily="34" charset="-128"/>
                <a:cs typeface="Arial Unicode MS" pitchFamily="34" charset="-128"/>
              </a:rPr>
              <a:t>www.inegi.org.mx</a:t>
            </a:r>
          </a:p>
          <a:p>
            <a:pPr algn="ctr"/>
            <a:r>
              <a:rPr lang="es-MX" sz="1900" b="1" dirty="0" smtClean="0">
                <a:solidFill>
                  <a:schemeClr val="accent1">
                    <a:lumMod val="50000"/>
                  </a:schemeClr>
                </a:solidFill>
                <a:latin typeface="Helvetica" pitchFamily="34" charset="0"/>
                <a:ea typeface="Arial Unicode MS" pitchFamily="34" charset="-128"/>
                <a:cs typeface="Arial Unicode MS" pitchFamily="34" charset="-128"/>
              </a:rPr>
              <a:t>atencion.usuarios@inegi.org.mx</a:t>
            </a:r>
            <a:endParaRPr lang="es-MX" sz="1900" b="1" dirty="0">
              <a:solidFill>
                <a:schemeClr val="accent1">
                  <a:lumMod val="50000"/>
                </a:schemeClr>
              </a:solidFill>
              <a:latin typeface="Helvetic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7 CuadroTexto"/>
          <p:cNvSpPr txBox="1"/>
          <p:nvPr userDrawn="1"/>
        </p:nvSpPr>
        <p:spPr>
          <a:xfrm>
            <a:off x="2555775" y="2998113"/>
            <a:ext cx="4032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200" b="1" dirty="0" smtClean="0">
                <a:solidFill>
                  <a:schemeClr val="accent1">
                    <a:lumMod val="50000"/>
                  </a:schemeClr>
                </a:solidFill>
                <a:latin typeface="Helvetica" pitchFamily="34" charset="0"/>
                <a:ea typeface="Arial Unicode MS" pitchFamily="34" charset="-128"/>
                <a:cs typeface="Arial Unicode MS" pitchFamily="34" charset="-128"/>
              </a:rPr>
              <a:t>Conociendo México</a:t>
            </a:r>
            <a:endParaRPr lang="es-MX" sz="2200" b="1" dirty="0">
              <a:solidFill>
                <a:schemeClr val="accent1">
                  <a:lumMod val="50000"/>
                </a:schemeClr>
              </a:solidFill>
              <a:latin typeface="Helvetic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0" name="19 Grupo"/>
          <p:cNvGrpSpPr/>
          <p:nvPr userDrawn="1"/>
        </p:nvGrpSpPr>
        <p:grpSpPr>
          <a:xfrm>
            <a:off x="1353813" y="4653136"/>
            <a:ext cx="6436373" cy="561975"/>
            <a:chOff x="1331640" y="4653136"/>
            <a:chExt cx="6436373" cy="561975"/>
          </a:xfrm>
        </p:grpSpPr>
        <p:grpSp>
          <p:nvGrpSpPr>
            <p:cNvPr id="11" name="10 Grupo"/>
            <p:cNvGrpSpPr/>
            <p:nvPr userDrawn="1"/>
          </p:nvGrpSpPr>
          <p:grpSpPr>
            <a:xfrm>
              <a:off x="1331640" y="4653136"/>
              <a:ext cx="2520280" cy="561975"/>
              <a:chOff x="1043608" y="4941168"/>
              <a:chExt cx="2520280" cy="56197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 userDrawn="1"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43608" y="4941168"/>
                <a:ext cx="552450" cy="561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9 CuadroTexto"/>
              <p:cNvSpPr txBox="1"/>
              <p:nvPr userDrawn="1"/>
            </p:nvSpPr>
            <p:spPr>
              <a:xfrm>
                <a:off x="1547664" y="5118422"/>
                <a:ext cx="201622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s-MX" sz="1900" b="1" dirty="0" smtClean="0">
                    <a:solidFill>
                      <a:schemeClr val="accent1">
                        <a:lumMod val="50000"/>
                      </a:schemeClr>
                    </a:solidFill>
                    <a:latin typeface="Helvetica" pitchFamily="34" charset="0"/>
                    <a:ea typeface="Arial Unicode MS" pitchFamily="34" charset="-128"/>
                    <a:cs typeface="Arial Unicode MS" pitchFamily="34" charset="-128"/>
                  </a:rPr>
                  <a:t>@</a:t>
                </a:r>
                <a:r>
                  <a:rPr lang="es-MX" sz="1900" b="1" dirty="0" err="1" smtClean="0">
                    <a:solidFill>
                      <a:schemeClr val="accent1">
                        <a:lumMod val="50000"/>
                      </a:schemeClr>
                    </a:solidFill>
                    <a:latin typeface="Helvetica" pitchFamily="34" charset="0"/>
                    <a:ea typeface="Arial Unicode MS" pitchFamily="34" charset="-128"/>
                    <a:cs typeface="Arial Unicode MS" pitchFamily="34" charset="-128"/>
                  </a:rPr>
                  <a:t>inegi_informa</a:t>
                </a:r>
                <a:endParaRPr lang="es-MX" sz="1900" b="1" dirty="0">
                  <a:solidFill>
                    <a:schemeClr val="accent1">
                      <a:lumMod val="50000"/>
                    </a:schemeClr>
                  </a:solidFill>
                  <a:latin typeface="Helvetica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14" name="13 Grupo"/>
            <p:cNvGrpSpPr/>
            <p:nvPr userDrawn="1"/>
          </p:nvGrpSpPr>
          <p:grpSpPr>
            <a:xfrm>
              <a:off x="5508104" y="4681711"/>
              <a:ext cx="2259909" cy="533400"/>
              <a:chOff x="5796136" y="5013176"/>
              <a:chExt cx="2259909" cy="533400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 userDrawn="1"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796136" y="5013176"/>
                <a:ext cx="561975" cy="53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12 CuadroTexto"/>
              <p:cNvSpPr txBox="1"/>
              <p:nvPr userDrawn="1"/>
            </p:nvSpPr>
            <p:spPr>
              <a:xfrm>
                <a:off x="6300192" y="5161855"/>
                <a:ext cx="1755853" cy="384721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l"/>
                <a:r>
                  <a:rPr lang="es-MX" sz="1900" b="1" dirty="0" smtClean="0">
                    <a:solidFill>
                      <a:schemeClr val="accent1">
                        <a:lumMod val="50000"/>
                      </a:schemeClr>
                    </a:solidFill>
                    <a:latin typeface="Helvetica" pitchFamily="34" charset="0"/>
                    <a:ea typeface="Arial Unicode MS" pitchFamily="34" charset="-128"/>
                    <a:cs typeface="Arial Unicode MS" pitchFamily="34" charset="-128"/>
                  </a:rPr>
                  <a:t>INEGI</a:t>
                </a:r>
                <a:r>
                  <a:rPr lang="es-MX" sz="1900" b="1" baseline="0" dirty="0" smtClean="0">
                    <a:solidFill>
                      <a:schemeClr val="accent1">
                        <a:lumMod val="50000"/>
                      </a:schemeClr>
                    </a:solidFill>
                    <a:latin typeface="Helvetica" pitchFamily="34" charset="0"/>
                    <a:ea typeface="Arial Unicode MS" pitchFamily="34" charset="-128"/>
                    <a:cs typeface="Arial Unicode MS" pitchFamily="34" charset="-128"/>
                  </a:rPr>
                  <a:t> I</a:t>
                </a:r>
                <a:r>
                  <a:rPr lang="es-MX" sz="1900" b="1" dirty="0" smtClean="0">
                    <a:solidFill>
                      <a:schemeClr val="accent1">
                        <a:lumMod val="50000"/>
                      </a:schemeClr>
                    </a:solidFill>
                    <a:latin typeface="Helvetica" pitchFamily="34" charset="0"/>
                    <a:ea typeface="Arial Unicode MS" pitchFamily="34" charset="-128"/>
                    <a:cs typeface="Arial Unicode MS" pitchFamily="34" charset="-128"/>
                  </a:rPr>
                  <a:t>nforma</a:t>
                </a:r>
                <a:endParaRPr lang="es-MX" sz="1900" b="1" dirty="0">
                  <a:solidFill>
                    <a:schemeClr val="accent1">
                      <a:lumMod val="50000"/>
                    </a:schemeClr>
                  </a:solidFill>
                  <a:latin typeface="Helvetica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FAC3DF-2F99-4694-A49E-C5AFC0E9BB17}" type="datetimeFigureOut">
              <a:rPr lang="es-ES" smtClean="0"/>
              <a:pPr/>
              <a:t>03/07/2016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FA7D1E-E9FC-42F4-BC15-F1682E03F4D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FAC3DF-2F99-4694-A49E-C5AFC0E9BB17}" type="datetimeFigureOut">
              <a:rPr lang="es-ES" smtClean="0"/>
              <a:pPr/>
              <a:t>03/07/2016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FA7D1E-E9FC-42F4-BC15-F1682E03F4D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03648" y="2622662"/>
            <a:ext cx="6400800" cy="2286000"/>
          </a:xfrm>
        </p:spPr>
        <p:txBody>
          <a:bodyPr anchor="t"/>
          <a:lstStyle>
            <a:lvl1pPr algn="ctr">
              <a:lnSpc>
                <a:spcPts val="4500"/>
              </a:lnSpc>
              <a:buNone/>
              <a:defRPr sz="4000" b="1" cap="al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dirty="0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403648" y="836712"/>
            <a:ext cx="6400800" cy="1509712"/>
          </a:xfrm>
        </p:spPr>
        <p:txBody>
          <a:bodyPr anchor="b"/>
          <a:lstStyle>
            <a:lvl1pPr marL="18288" indent="0" algn="ctr">
              <a:lnSpc>
                <a:spcPts val="2300"/>
              </a:lnSpc>
              <a:spcBef>
                <a:spcPts val="0"/>
              </a:spcBef>
              <a:buNone/>
              <a:defRPr sz="2000" b="1">
                <a:solidFill>
                  <a:srgbClr val="4BACC6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dirty="0" smtClean="0"/>
              <a:t>Haga clic para modificar el estilo de texto del patrón</a:t>
            </a:r>
          </a:p>
        </p:txBody>
      </p:sp>
      <p:sp>
        <p:nvSpPr>
          <p:cNvPr id="14" name="2 Marcador de texto"/>
          <p:cNvSpPr>
            <a:spLocks noGrp="1"/>
          </p:cNvSpPr>
          <p:nvPr>
            <p:ph type="body" idx="10"/>
          </p:nvPr>
        </p:nvSpPr>
        <p:spPr>
          <a:xfrm>
            <a:off x="5572132" y="5214950"/>
            <a:ext cx="3400404" cy="1509712"/>
          </a:xfrm>
        </p:spPr>
        <p:txBody>
          <a:bodyPr anchor="b"/>
          <a:lstStyle>
            <a:lvl1pPr marL="18288" indent="0" algn="r">
              <a:lnSpc>
                <a:spcPts val="2300"/>
              </a:lnSpc>
              <a:spcBef>
                <a:spcPts val="0"/>
              </a:spcBef>
              <a:buNone/>
              <a:defRPr sz="2000" b="1">
                <a:solidFill>
                  <a:srgbClr val="4BACC6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dirty="0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dirty="0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000108"/>
            <a:ext cx="8222760" cy="5357850"/>
          </a:xfrm>
        </p:spPr>
        <p:txBody>
          <a:bodyPr/>
          <a:lstStyle>
            <a:lvl1pPr>
              <a:defRPr kumimoji="0" lang="es-E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Font typeface="Verdana" pitchFamily="34" charset="0"/>
              <a:buChar char="●"/>
              <a:defRPr/>
            </a:lvl2pPr>
            <a:lvl3pPr>
              <a:defRPr kumimoji="0" lang="es-ES" sz="20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extLst/>
          </a:lstStyle>
          <a:p>
            <a:pPr marL="0" lvl="0" indent="0" algn="l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2">
                  <a:lumMod val="50000"/>
                </a:schemeClr>
              </a:buClr>
              <a:buSzPct val="70000"/>
              <a:buFont typeface="Wingdings 2" pitchFamily="18" charset="2"/>
              <a:buNone/>
            </a:pPr>
            <a:r>
              <a:rPr lang="es-ES" dirty="0" smtClean="0"/>
              <a:t>Haga clic para modificar el estilo de texto del patrón</a:t>
            </a:r>
          </a:p>
          <a:p>
            <a:pPr lvl="1" eaLnBrk="1" latinLnBrk="0" hangingPunct="1"/>
            <a:r>
              <a:rPr lang="es-ES" dirty="0" smtClean="0"/>
              <a:t>Segundo nivel</a:t>
            </a:r>
          </a:p>
          <a:p>
            <a:pPr marL="886968" lvl="2" indent="-228600" algn="l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tx2"/>
              </a:buClr>
              <a:buSzPct val="65000"/>
              <a:buFont typeface="Wingdings 2" pitchFamily="18" charset="2"/>
              <a:buChar char=""/>
            </a:pPr>
            <a:r>
              <a:rPr lang="es-ES" dirty="0" smtClean="0"/>
              <a:t>Tercer nivel</a:t>
            </a:r>
          </a:p>
          <a:p>
            <a:pPr lvl="3" eaLnBrk="1" latinLnBrk="0" hangingPunct="1"/>
            <a:r>
              <a:rPr lang="es-ES" dirty="0" smtClean="0"/>
              <a:t>Cuarto nivel</a:t>
            </a:r>
          </a:p>
          <a:p>
            <a:pPr lvl="4" eaLnBrk="1" latinLnBrk="0" hangingPunct="1"/>
            <a:r>
              <a:rPr lang="es-ES" dirty="0" smtClean="0"/>
              <a:t>Quinto nivel</a:t>
            </a:r>
            <a:endParaRPr kumimoji="0" lang="en-US" dirty="0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0" hasCustomPrompt="1"/>
          </p:nvPr>
        </p:nvSpPr>
        <p:spPr>
          <a:xfrm>
            <a:off x="467637" y="6429395"/>
            <a:ext cx="8220186" cy="388917"/>
          </a:xfrm>
        </p:spPr>
        <p:txBody>
          <a:bodyPr anchor="b"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 marL="447675" indent="-447675">
              <a:buNone/>
              <a:defRPr sz="1000" i="1" baseline="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4"/>
            <a:r>
              <a:rPr lang="es-ES" dirty="0" smtClean="0"/>
              <a:t>Fuente:	</a:t>
            </a:r>
            <a:endParaRPr lang="es-MX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323248" y="122902"/>
            <a:ext cx="8610440" cy="78581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extLst/>
          </a:lstStyle>
          <a:p>
            <a:r>
              <a:rPr kumimoji="0" lang="es-ES" dirty="0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9" name="2 Marcador de contenido"/>
          <p:cNvSpPr>
            <a:spLocks noGrp="1"/>
          </p:cNvSpPr>
          <p:nvPr>
            <p:ph idx="1"/>
          </p:nvPr>
        </p:nvSpPr>
        <p:spPr>
          <a:xfrm>
            <a:off x="323248" y="3812410"/>
            <a:ext cx="4176744" cy="2712934"/>
          </a:xfrm>
        </p:spPr>
        <p:txBody>
          <a:bodyPr/>
          <a:lstStyle>
            <a:lvl1pPr>
              <a:defRPr kumimoji="0" lang="es-E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kumimoji="0" lang="es-ES" sz="2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kumimoji="0" lang="es-ES" sz="20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extLst/>
          </a:lstStyle>
          <a:p>
            <a:pPr marL="0" lvl="0" indent="0" algn="l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2">
                  <a:lumMod val="50000"/>
                </a:schemeClr>
              </a:buClr>
              <a:buSzPct val="70000"/>
              <a:buFont typeface="Wingdings 2" pitchFamily="18" charset="2"/>
              <a:buNone/>
            </a:pPr>
            <a:r>
              <a:rPr lang="es-ES" dirty="0" smtClean="0"/>
              <a:t>Haga clic para modificar el estilo de texto del patrón</a:t>
            </a:r>
          </a:p>
          <a:p>
            <a:pPr marL="640080" lvl="1" indent="-237744" algn="l" rtl="0" eaLnBrk="1" latinLnBrk="0" hangingPunct="1">
              <a:lnSpc>
                <a:spcPct val="100000"/>
              </a:lnSpc>
              <a:spcBef>
                <a:spcPts val="550"/>
              </a:spcBef>
              <a:spcAft>
                <a:spcPts val="1000"/>
              </a:spcAft>
              <a:buClr>
                <a:schemeClr val="bg2">
                  <a:lumMod val="50000"/>
                </a:schemeClr>
              </a:buClr>
              <a:buSzPct val="70000"/>
              <a:buFont typeface="Verdana" pitchFamily="34" charset="0"/>
              <a:buChar char="●"/>
            </a:pPr>
            <a:r>
              <a:rPr lang="es-ES" dirty="0" smtClean="0"/>
              <a:t>Segundo nivel</a:t>
            </a:r>
          </a:p>
          <a:p>
            <a:pPr marL="886968" lvl="2" indent="-228600" algn="l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tx2"/>
              </a:buClr>
              <a:buSzPct val="65000"/>
              <a:buFont typeface="Wingdings 2" pitchFamily="18" charset="2"/>
              <a:buChar char=""/>
            </a:pPr>
            <a:r>
              <a:rPr lang="es-ES" dirty="0" smtClean="0"/>
              <a:t>Tercer nivel</a:t>
            </a:r>
          </a:p>
          <a:p>
            <a:pPr lvl="3" eaLnBrk="1" latinLnBrk="0" hangingPunct="1"/>
            <a:r>
              <a:rPr lang="es-ES" dirty="0" smtClean="0"/>
              <a:t>Cuarto nivel</a:t>
            </a:r>
          </a:p>
          <a:p>
            <a:pPr lvl="4" eaLnBrk="1" latinLnBrk="0" hangingPunct="1"/>
            <a:r>
              <a:rPr lang="es-ES" dirty="0" smtClean="0"/>
              <a:t>Quinto nivel</a:t>
            </a:r>
            <a:endParaRPr kumimoji="0" lang="en-U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1"/>
          </p:nvPr>
        </p:nvSpPr>
        <p:spPr>
          <a:xfrm>
            <a:off x="4756944" y="3812410"/>
            <a:ext cx="4176744" cy="2712934"/>
          </a:xfrm>
        </p:spPr>
        <p:txBody>
          <a:bodyPr/>
          <a:lstStyle>
            <a:lvl1pPr>
              <a:defRPr kumimoji="0" lang="es-E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kumimoji="0" lang="es-ES" sz="2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kumimoji="0" lang="es-ES" sz="20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extLst/>
          </a:lstStyle>
          <a:p>
            <a:pPr marL="0" lvl="0" indent="0" algn="l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2">
                  <a:lumMod val="50000"/>
                </a:schemeClr>
              </a:buClr>
              <a:buSzPct val="70000"/>
              <a:buFont typeface="Wingdings 2" pitchFamily="18" charset="2"/>
              <a:buNone/>
            </a:pPr>
            <a:r>
              <a:rPr lang="es-ES" dirty="0" smtClean="0"/>
              <a:t>Haga clic para modificar el estilo de texto del patrón</a:t>
            </a:r>
          </a:p>
          <a:p>
            <a:pPr marL="640080" lvl="1" indent="-237744" algn="l" rtl="0" eaLnBrk="1" latinLnBrk="0" hangingPunct="1">
              <a:lnSpc>
                <a:spcPct val="100000"/>
              </a:lnSpc>
              <a:spcBef>
                <a:spcPts val="550"/>
              </a:spcBef>
              <a:spcAft>
                <a:spcPts val="1000"/>
              </a:spcAft>
              <a:buClr>
                <a:schemeClr val="bg2">
                  <a:lumMod val="50000"/>
                </a:schemeClr>
              </a:buClr>
              <a:buFont typeface="Verdana" pitchFamily="34" charset="0"/>
              <a:buChar char="●"/>
            </a:pPr>
            <a:r>
              <a:rPr lang="es-ES" dirty="0" smtClean="0"/>
              <a:t>Segundo nivel</a:t>
            </a:r>
          </a:p>
          <a:p>
            <a:pPr marL="886968" lvl="2" indent="-228600" algn="l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tx2"/>
              </a:buClr>
              <a:buSzPct val="65000"/>
              <a:buFont typeface="Wingdings 2" pitchFamily="18" charset="2"/>
              <a:buChar char=""/>
            </a:pPr>
            <a:r>
              <a:rPr lang="es-ES" dirty="0" smtClean="0"/>
              <a:t>Tercer nivel</a:t>
            </a:r>
          </a:p>
          <a:p>
            <a:pPr lvl="3" eaLnBrk="1" latinLnBrk="0" hangingPunct="1"/>
            <a:r>
              <a:rPr lang="es-ES" dirty="0" smtClean="0"/>
              <a:t>Cuarto nivel</a:t>
            </a:r>
          </a:p>
          <a:p>
            <a:pPr lvl="4" eaLnBrk="1" latinLnBrk="0" hangingPunct="1"/>
            <a:r>
              <a:rPr lang="es-ES" dirty="0" smtClean="0"/>
              <a:t>Quinto nivel</a:t>
            </a:r>
            <a:endParaRPr kumimoji="0"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idx="12"/>
          </p:nvPr>
        </p:nvSpPr>
        <p:spPr>
          <a:xfrm>
            <a:off x="323528" y="1052736"/>
            <a:ext cx="8617272" cy="2712934"/>
          </a:xfrm>
        </p:spPr>
        <p:txBody>
          <a:bodyPr/>
          <a:lstStyle>
            <a:lvl1pPr>
              <a:defRPr kumimoji="0" lang="es-E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kumimoji="0" lang="es-ES" sz="2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kumimoji="0" lang="es-ES" sz="20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extLst/>
          </a:lstStyle>
          <a:p>
            <a:pPr marL="0" lvl="0" indent="0" algn="l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2">
                  <a:lumMod val="50000"/>
                </a:schemeClr>
              </a:buClr>
              <a:buSzPct val="70000"/>
              <a:buFont typeface="Wingdings 2" pitchFamily="18" charset="2"/>
              <a:buNone/>
            </a:pPr>
            <a:r>
              <a:rPr lang="es-ES" dirty="0" smtClean="0"/>
              <a:t>Haga clic para modificar el estilo de texto del patrón</a:t>
            </a:r>
          </a:p>
          <a:p>
            <a:pPr marL="640080" lvl="1" indent="-237744" algn="l" rtl="0" eaLnBrk="1" latinLnBrk="0" hangingPunct="1">
              <a:lnSpc>
                <a:spcPct val="100000"/>
              </a:lnSpc>
              <a:spcBef>
                <a:spcPts val="550"/>
              </a:spcBef>
              <a:spcAft>
                <a:spcPts val="1000"/>
              </a:spcAft>
              <a:buClr>
                <a:schemeClr val="bg2">
                  <a:lumMod val="50000"/>
                </a:schemeClr>
              </a:buClr>
              <a:buSzPct val="70000"/>
              <a:buFont typeface="Verdana" pitchFamily="34" charset="0"/>
              <a:buChar char="●"/>
            </a:pPr>
            <a:r>
              <a:rPr lang="es-ES" dirty="0" smtClean="0"/>
              <a:t>Segundo nivel</a:t>
            </a:r>
          </a:p>
          <a:p>
            <a:pPr marL="886968" lvl="2" indent="-228600" algn="l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>
                <a:schemeClr val="tx2"/>
              </a:buClr>
              <a:buSzPct val="65000"/>
              <a:buFont typeface="Wingdings 2" pitchFamily="18" charset="2"/>
              <a:buChar char=""/>
            </a:pPr>
            <a:r>
              <a:rPr lang="es-ES" dirty="0" smtClean="0"/>
              <a:t>Tercer nivel</a:t>
            </a:r>
          </a:p>
          <a:p>
            <a:pPr lvl="3" eaLnBrk="1" latinLnBrk="0" hangingPunct="1"/>
            <a:r>
              <a:rPr lang="es-ES" dirty="0" smtClean="0"/>
              <a:t>Cuarto nivel</a:t>
            </a:r>
          </a:p>
          <a:p>
            <a:pPr lvl="4" eaLnBrk="1" latinLnBrk="0" hangingPunct="1"/>
            <a:r>
              <a:rPr lang="es-ES" dirty="0" smtClean="0"/>
              <a:t>Quinto nivel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319015"/>
            <a:ext cx="7772400" cy="147002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1" cap="all" baseline="0">
                <a:latin typeface="+mj-lt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72008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FAC3DF-2F99-4694-A49E-C5AFC0E9BB17}" type="datetimeFigureOut">
              <a:rPr lang="es-ES" smtClean="0"/>
              <a:pPr/>
              <a:t>03/07/2016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FA7D1E-E9FC-42F4-BC15-F1682E03F4D0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0778"/>
            <a:ext cx="9144000" cy="1377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6495892"/>
            <a:ext cx="8207375" cy="246221"/>
          </a:xfrm>
          <a:solidFill>
            <a:schemeClr val="bg1">
              <a:alpha val="45000"/>
            </a:schemeClr>
          </a:solidFill>
        </p:spPr>
        <p:txBody>
          <a:bodyPr anchor="b">
            <a:spAutoFit/>
          </a:bodyPr>
          <a:lstStyle>
            <a:lvl1pPr marL="542925" indent="-542925">
              <a:buNone/>
              <a:defRPr sz="1000" b="1">
                <a:latin typeface="+mn-lt"/>
              </a:defRPr>
            </a:lvl1pPr>
          </a:lstStyle>
          <a:p>
            <a:pPr lvl="0"/>
            <a:r>
              <a:rPr lang="es-ES" dirty="0" smtClean="0"/>
              <a:t>Fuente: </a:t>
            </a:r>
            <a:endParaRPr lang="es-MX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011141"/>
            <a:ext cx="77724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10954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12776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344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344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0" y="6286501"/>
            <a:ext cx="9144000" cy="56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2" r:id="rId15"/>
    <p:sldLayoutId id="2147483667" r:id="rId16"/>
    <p:sldLayoutId id="214748367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914400" rtl="0" eaLnBrk="1" latinLnBrk="0" hangingPunct="1">
        <a:spcBef>
          <a:spcPts val="0"/>
        </a:spcBef>
        <a:spcAft>
          <a:spcPts val="1200"/>
        </a:spcAft>
        <a:buClrTx/>
        <a:buSzPct val="100000"/>
        <a:buFont typeface="Wingdings" pitchFamily="2" charset="2"/>
        <a:buChar char="¥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200"/>
        </a:spcAft>
        <a:buClrTx/>
        <a:buSzPct val="100000"/>
        <a:buFont typeface="Calibri" pitchFamily="34" charset="0"/>
        <a:buChar char="₪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600"/>
        </a:spcAft>
        <a:buClrTx/>
        <a:buSzPct val="100000"/>
        <a:buFont typeface="Wingdings" pitchFamily="2" charset="2"/>
        <a:buChar char="ü"/>
        <a:defRPr sz="2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BEAE3-19DA-4FF6-92F1-6817A400D6F0}" type="datetimeFigureOut">
              <a:rPr lang="es-MX" smtClean="0"/>
              <a:pPr/>
              <a:t>03/07/2016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04C5A-A6F2-4B8D-878B-7236E35BDABE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7772400" cy="2056349"/>
          </a:xfrm>
        </p:spPr>
        <p:txBody>
          <a:bodyPr>
            <a:noAutofit/>
          </a:bodyPr>
          <a:lstStyle/>
          <a:p>
            <a:r>
              <a:rPr lang="es-MX" sz="2800" dirty="0"/>
              <a:t>Manejo de bases de datos con la Encuesta Nacional de Ocupación y Empleo (ENOE)</a:t>
            </a:r>
          </a:p>
        </p:txBody>
      </p:sp>
      <p:pic>
        <p:nvPicPr>
          <p:cNvPr id="5" name="Picture 2" descr="R:\Depto_Atencion_a_Usuarios\Departamento\t_Documentos Varios\Logos\1_ENOE\logo_enoe_transparen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9648" y="3429000"/>
            <a:ext cx="2160240" cy="1096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78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1042167" y="849236"/>
            <a:ext cx="691029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s-MX" dirty="0" smtClean="0">
                <a:latin typeface="Arial Narrow" pitchFamily="34" charset="0"/>
              </a:rPr>
              <a:t>Para relacionar bases de datos se necesita tener una variable en común</a:t>
            </a:r>
            <a:r>
              <a:rPr lang="es-ES" b="1" dirty="0">
                <a:latin typeface="Arial Narrow" pitchFamily="34" charset="0"/>
              </a:rPr>
              <a:t> </a:t>
            </a:r>
            <a:r>
              <a:rPr lang="es-ES" dirty="0" smtClean="0">
                <a:latin typeface="Arial Narrow" pitchFamily="34" charset="0"/>
              </a:rPr>
              <a:t>a la cual se le suele denominar </a:t>
            </a:r>
            <a:r>
              <a:rPr lang="es-ES" b="1" i="1" dirty="0" smtClean="0">
                <a:latin typeface="Arial Narrow" pitchFamily="34" charset="0"/>
              </a:rPr>
              <a:t>llave</a:t>
            </a:r>
            <a:r>
              <a:rPr lang="es-ES" b="1" dirty="0" smtClean="0">
                <a:latin typeface="Arial Narrow" pitchFamily="34" charset="0"/>
              </a:rPr>
              <a:t>. </a:t>
            </a:r>
            <a:r>
              <a:rPr lang="es-ES" dirty="0" smtClean="0">
                <a:latin typeface="Arial Narrow" pitchFamily="34" charset="0"/>
              </a:rPr>
              <a:t>En el caso de la ENOE, esta llave se conforma por varios campos:</a:t>
            </a:r>
            <a:endParaRPr lang="es-MX" dirty="0" smtClean="0">
              <a:latin typeface="Arial Narrow" pitchFamily="34" charset="0"/>
            </a:endParaRPr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 rotWithShape="1">
          <a:blip r:embed="rId2"/>
          <a:srcRect l="12201" t="34601" r="42125" b="32500"/>
          <a:stretch/>
        </p:blipFill>
        <p:spPr>
          <a:xfrm>
            <a:off x="1814467" y="2360898"/>
            <a:ext cx="6137996" cy="24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1255636" y="1988840"/>
            <a:ext cx="6760760" cy="2702248"/>
            <a:chOff x="1155616" y="1110808"/>
            <a:chExt cx="6760760" cy="2702248"/>
          </a:xfrm>
        </p:grpSpPr>
        <p:grpSp>
          <p:nvGrpSpPr>
            <p:cNvPr id="35" name="Grupo 34"/>
            <p:cNvGrpSpPr/>
            <p:nvPr/>
          </p:nvGrpSpPr>
          <p:grpSpPr>
            <a:xfrm>
              <a:off x="1155616" y="1412776"/>
              <a:ext cx="1080120" cy="2376264"/>
              <a:chOff x="1043608" y="1412776"/>
              <a:chExt cx="1080120" cy="237626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2" name="Rectángulo redondeado 81"/>
              <p:cNvSpPr/>
              <p:nvPr/>
            </p:nvSpPr>
            <p:spPr>
              <a:xfrm>
                <a:off x="1043608" y="1412776"/>
                <a:ext cx="1080120" cy="2376264"/>
              </a:xfrm>
              <a:prstGeom prst="round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1187624" y="1412776"/>
                <a:ext cx="792088" cy="2376264"/>
              </a:xfrm>
              <a:prstGeom prst="rect">
                <a:avLst/>
              </a:prstGeom>
              <a:noFill/>
            </p:spPr>
            <p:txBody>
              <a:bodyPr vert="horz" wrap="square" lIns="91440" rIns="45720" rtlCol="0" anchor="ctr">
                <a:noAutofit/>
                <a:scene3d>
                  <a:camera prst="orthographicFront"/>
                  <a:lightRig rig="threePt" dir="t">
                    <a:rot lat="0" lon="0" rev="4800000"/>
                  </a:lightRig>
                </a:scene3d>
                <a:sp3d prstMaterial="matte">
                  <a:bevelT w="50800" h="10160"/>
                </a:sp3d>
              </a:bodyPr>
              <a:lstStyle/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CD_A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ENT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CON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V_SEL</a:t>
                </a:r>
              </a:p>
              <a:p>
                <a:pPr>
                  <a:lnSpc>
                    <a:spcPts val="2100"/>
                  </a:lnSpc>
                  <a:spcBef>
                    <a:spcPct val="0"/>
                  </a:spcBef>
                </a:pPr>
                <a:r>
                  <a:rPr lang="es-MX" sz="1200" b="1" dirty="0">
                    <a:latin typeface="+mj-lt"/>
                    <a:ea typeface="+mj-ea"/>
                    <a:cs typeface="+mj-cs"/>
                  </a:rPr>
                  <a:t>…. </a:t>
                </a:r>
              </a:p>
              <a:p>
                <a:pPr>
                  <a:lnSpc>
                    <a:spcPts val="2100"/>
                  </a:lnSpc>
                  <a:spcBef>
                    <a:spcPct val="0"/>
                  </a:spcBef>
                </a:pPr>
                <a:r>
                  <a:rPr lang="es-MX" sz="1200" b="1" dirty="0">
                    <a:latin typeface="+mj-lt"/>
                    <a:ea typeface="+mj-ea"/>
                    <a:cs typeface="+mj-cs"/>
                  </a:rPr>
                  <a:t>…. </a:t>
                </a:r>
              </a:p>
              <a:p>
                <a:pPr>
                  <a:lnSpc>
                    <a:spcPts val="2100"/>
                  </a:lnSpc>
                  <a:spcBef>
                    <a:spcPct val="0"/>
                  </a:spcBef>
                </a:pPr>
                <a:r>
                  <a:rPr lang="es-MX" sz="1200" b="1" dirty="0">
                    <a:latin typeface="+mj-lt"/>
                    <a:ea typeface="+mj-ea"/>
                    <a:cs typeface="+mj-cs"/>
                  </a:rPr>
                  <a:t>….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….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….</a:t>
                </a:r>
                <a:endParaRPr kumimoji="0" lang="es-MX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satMod val="1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</p:grpSp>
        <p:grpSp>
          <p:nvGrpSpPr>
            <p:cNvPr id="38" name="Grupo 37"/>
            <p:cNvGrpSpPr/>
            <p:nvPr/>
          </p:nvGrpSpPr>
          <p:grpSpPr>
            <a:xfrm>
              <a:off x="2555776" y="1412776"/>
              <a:ext cx="1080120" cy="2376264"/>
              <a:chOff x="1043608" y="1412776"/>
              <a:chExt cx="1080120" cy="237626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0" name="Rectángulo redondeado 79"/>
              <p:cNvSpPr/>
              <p:nvPr/>
            </p:nvSpPr>
            <p:spPr>
              <a:xfrm>
                <a:off x="1043608" y="1412776"/>
                <a:ext cx="1080120" cy="2376264"/>
              </a:xfrm>
              <a:prstGeom prst="round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1187624" y="1412776"/>
                <a:ext cx="792088" cy="2376264"/>
              </a:xfrm>
              <a:prstGeom prst="rect">
                <a:avLst/>
              </a:prstGeom>
              <a:noFill/>
            </p:spPr>
            <p:txBody>
              <a:bodyPr vert="horz" wrap="square" lIns="91440" rIns="45720" rtlCol="0" anchor="ctr">
                <a:noAutofit/>
                <a:scene3d>
                  <a:camera prst="orthographicFront"/>
                  <a:lightRig rig="threePt" dir="t">
                    <a:rot lat="0" lon="0" rev="4800000"/>
                  </a:lightRig>
                </a:scene3d>
                <a:sp3d prstMaterial="matte">
                  <a:bevelT w="50800" h="10160"/>
                </a:sp3d>
              </a:bodyPr>
              <a:lstStyle/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CD_A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ENT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CON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V_SEL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N_HOG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H_MUD</a:t>
                </a:r>
              </a:p>
              <a:p>
                <a:pPr>
                  <a:lnSpc>
                    <a:spcPts val="2100"/>
                  </a:lnSpc>
                  <a:spcBef>
                    <a:spcPct val="0"/>
                  </a:spcBef>
                </a:pPr>
                <a:r>
                  <a:rPr lang="es-MX" sz="1200" b="1" dirty="0"/>
                  <a:t>…. </a:t>
                </a:r>
              </a:p>
              <a:p>
                <a:pPr>
                  <a:lnSpc>
                    <a:spcPts val="2100"/>
                  </a:lnSpc>
                  <a:spcBef>
                    <a:spcPct val="0"/>
                  </a:spcBef>
                </a:pPr>
                <a:r>
                  <a:rPr lang="es-MX" sz="1200" b="1" dirty="0"/>
                  <a:t>….</a:t>
                </a:r>
              </a:p>
              <a:p>
                <a:pPr>
                  <a:lnSpc>
                    <a:spcPts val="2100"/>
                  </a:lnSpc>
                  <a:spcBef>
                    <a:spcPct val="0"/>
                  </a:spcBef>
                </a:pPr>
                <a:r>
                  <a:rPr lang="es-MX" sz="1200" b="1" dirty="0" smtClean="0"/>
                  <a:t>….</a:t>
                </a:r>
                <a:endParaRPr lang="es-MX" sz="1200" b="1" dirty="0"/>
              </a:p>
            </p:txBody>
          </p:sp>
        </p:grpSp>
        <p:grpSp>
          <p:nvGrpSpPr>
            <p:cNvPr id="41" name="Grupo 40"/>
            <p:cNvGrpSpPr/>
            <p:nvPr/>
          </p:nvGrpSpPr>
          <p:grpSpPr>
            <a:xfrm>
              <a:off x="3995936" y="1436792"/>
              <a:ext cx="1080120" cy="2376264"/>
              <a:chOff x="1043608" y="1412776"/>
              <a:chExt cx="1080120" cy="237626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8" name="Rectángulo redondeado 77"/>
              <p:cNvSpPr/>
              <p:nvPr/>
            </p:nvSpPr>
            <p:spPr>
              <a:xfrm>
                <a:off x="1043608" y="1412776"/>
                <a:ext cx="1080120" cy="2376264"/>
              </a:xfrm>
              <a:prstGeom prst="round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1187624" y="1412776"/>
                <a:ext cx="792088" cy="23762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rIns="45720" rtlCol="0" anchor="ctr">
                <a:noAutofit/>
                <a:scene3d>
                  <a:camera prst="orthographicFront"/>
                  <a:lightRig rig="threePt" dir="t">
                    <a:rot lat="0" lon="0" rev="4800000"/>
                  </a:lightRig>
                </a:scene3d>
                <a:sp3d prstMaterial="matte">
                  <a:bevelT w="50800" h="10160"/>
                </a:sp3d>
              </a:bodyPr>
              <a:lstStyle/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CD_A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ENT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CON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V_SEL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N_HOG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H_MUD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N_REN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….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….</a:t>
                </a:r>
                <a:endParaRPr kumimoji="0" lang="es-MX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satMod val="1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</p:grpSp>
        <p:grpSp>
          <p:nvGrpSpPr>
            <p:cNvPr id="43" name="Grupo 42"/>
            <p:cNvGrpSpPr/>
            <p:nvPr/>
          </p:nvGrpSpPr>
          <p:grpSpPr>
            <a:xfrm>
              <a:off x="5396096" y="1412776"/>
              <a:ext cx="1080120" cy="2376264"/>
              <a:chOff x="1043608" y="1412776"/>
              <a:chExt cx="1080120" cy="2376264"/>
            </a:xfrm>
            <a:solidFill>
              <a:schemeClr val="bg2">
                <a:lumMod val="75000"/>
              </a:schemeClr>
            </a:solidFill>
          </p:grpSpPr>
          <p:sp>
            <p:nvSpPr>
              <p:cNvPr id="76" name="Rectángulo redondeado 75"/>
              <p:cNvSpPr/>
              <p:nvPr/>
            </p:nvSpPr>
            <p:spPr>
              <a:xfrm>
                <a:off x="1043608" y="1412776"/>
                <a:ext cx="1080120" cy="2376264"/>
              </a:xfrm>
              <a:prstGeom prst="round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7" name="CuadroTexto 76"/>
              <p:cNvSpPr txBox="1"/>
              <p:nvPr/>
            </p:nvSpPr>
            <p:spPr>
              <a:xfrm>
                <a:off x="1187624" y="1412776"/>
                <a:ext cx="792088" cy="23762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rIns="45720" rtlCol="0" anchor="ctr">
                <a:noAutofit/>
                <a:scene3d>
                  <a:camera prst="orthographicFront"/>
                  <a:lightRig rig="threePt" dir="t">
                    <a:rot lat="0" lon="0" rev="4800000"/>
                  </a:lightRig>
                </a:scene3d>
                <a:sp3d prstMaterial="matte">
                  <a:bevelT w="50800" h="10160"/>
                </a:sp3d>
              </a:bodyPr>
              <a:lstStyle/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CD_A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ENT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CON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V_SEL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N_HOG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H_MUD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N_REN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….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….</a:t>
                </a:r>
                <a:endParaRPr kumimoji="0" lang="es-MX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satMod val="1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</p:grpSp>
        <p:grpSp>
          <p:nvGrpSpPr>
            <p:cNvPr id="45" name="Grupo 44"/>
            <p:cNvGrpSpPr/>
            <p:nvPr/>
          </p:nvGrpSpPr>
          <p:grpSpPr>
            <a:xfrm>
              <a:off x="6836256" y="1436792"/>
              <a:ext cx="1080120" cy="2376264"/>
              <a:chOff x="1043608" y="1412776"/>
              <a:chExt cx="1080120" cy="2376264"/>
            </a:xfrm>
            <a:solidFill>
              <a:schemeClr val="bg2">
                <a:lumMod val="75000"/>
              </a:schemeClr>
            </a:solidFill>
          </p:grpSpPr>
          <p:sp>
            <p:nvSpPr>
              <p:cNvPr id="72" name="Rectángulo redondeado 71"/>
              <p:cNvSpPr/>
              <p:nvPr/>
            </p:nvSpPr>
            <p:spPr>
              <a:xfrm>
                <a:off x="1043608" y="1412776"/>
                <a:ext cx="1080120" cy="2376264"/>
              </a:xfrm>
              <a:prstGeom prst="round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5" name="CuadroTexto 74"/>
              <p:cNvSpPr txBox="1"/>
              <p:nvPr/>
            </p:nvSpPr>
            <p:spPr>
              <a:xfrm>
                <a:off x="1187624" y="1412776"/>
                <a:ext cx="792088" cy="23762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rIns="45720" rtlCol="0" anchor="ctr">
                <a:noAutofit/>
                <a:scene3d>
                  <a:camera prst="orthographicFront"/>
                  <a:lightRig rig="threePt" dir="t">
                    <a:rot lat="0" lon="0" rev="4800000"/>
                  </a:lightRig>
                </a:scene3d>
                <a:sp3d prstMaterial="matte">
                  <a:bevelT w="50800" h="10160"/>
                </a:sp3d>
              </a:bodyPr>
              <a:lstStyle/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CD_A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ENT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CON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V_SEL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N_HOG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H_MUD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N_REN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….</a:t>
                </a:r>
              </a:p>
              <a:p>
                <a:pPr marL="0" marR="0" indent="0" algn="l" defTabSz="914400" rtl="0" eaLnBrk="1" fontAlgn="auto" latinLnBrk="0" hangingPunct="1">
                  <a:lnSpc>
                    <a:spcPts val="21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s-MX" sz="1200" b="1" dirty="0" smtClean="0">
                    <a:latin typeface="+mj-lt"/>
                    <a:ea typeface="+mj-ea"/>
                    <a:cs typeface="+mj-cs"/>
                  </a:rPr>
                  <a:t>….</a:t>
                </a:r>
                <a:endParaRPr kumimoji="0" lang="es-MX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satMod val="1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</p:grpSp>
        <p:sp>
          <p:nvSpPr>
            <p:cNvPr id="46" name="Cerrar llave 45"/>
            <p:cNvSpPr/>
            <p:nvPr/>
          </p:nvSpPr>
          <p:spPr>
            <a:xfrm>
              <a:off x="1946216" y="1454364"/>
              <a:ext cx="144016" cy="1056104"/>
            </a:xfrm>
            <a:prstGeom prst="rightBrac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Cerrar llave 47"/>
            <p:cNvSpPr/>
            <p:nvPr/>
          </p:nvSpPr>
          <p:spPr>
            <a:xfrm>
              <a:off x="3419872" y="1472248"/>
              <a:ext cx="160020" cy="1452696"/>
            </a:xfrm>
            <a:prstGeom prst="rightBrac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Cerrar llave 48"/>
            <p:cNvSpPr/>
            <p:nvPr/>
          </p:nvSpPr>
          <p:spPr>
            <a:xfrm>
              <a:off x="4892040" y="1501300"/>
              <a:ext cx="133928" cy="1783684"/>
            </a:xfrm>
            <a:prstGeom prst="rightBrac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Cerrar llave 49"/>
            <p:cNvSpPr/>
            <p:nvPr/>
          </p:nvSpPr>
          <p:spPr>
            <a:xfrm>
              <a:off x="6265236" y="1501300"/>
              <a:ext cx="133928" cy="1783684"/>
            </a:xfrm>
            <a:prstGeom prst="rightBrac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Cerrar llave 50"/>
            <p:cNvSpPr/>
            <p:nvPr/>
          </p:nvSpPr>
          <p:spPr>
            <a:xfrm rot="10800000">
              <a:off x="6836256" y="1501300"/>
              <a:ext cx="174976" cy="1784940"/>
            </a:xfrm>
            <a:prstGeom prst="rightBrac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Cerrar llave 51"/>
            <p:cNvSpPr/>
            <p:nvPr/>
          </p:nvSpPr>
          <p:spPr>
            <a:xfrm rot="10800000">
              <a:off x="4012464" y="1500044"/>
              <a:ext cx="127488" cy="1424900"/>
            </a:xfrm>
            <a:prstGeom prst="rightBrac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Cerrar llave 52"/>
            <p:cNvSpPr/>
            <p:nvPr/>
          </p:nvSpPr>
          <p:spPr>
            <a:xfrm rot="10800000">
              <a:off x="2602824" y="1454364"/>
              <a:ext cx="127488" cy="1056104"/>
            </a:xfrm>
            <a:prstGeom prst="rightBrac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5" name="Flecha derecha 54"/>
            <p:cNvSpPr/>
            <p:nvPr/>
          </p:nvSpPr>
          <p:spPr>
            <a:xfrm>
              <a:off x="2269232" y="1910408"/>
              <a:ext cx="286544" cy="144016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Flecha derecha 55"/>
            <p:cNvSpPr/>
            <p:nvPr/>
          </p:nvSpPr>
          <p:spPr>
            <a:xfrm>
              <a:off x="3658955" y="2126588"/>
              <a:ext cx="286544" cy="144016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8" name="Flecha derecha 57"/>
            <p:cNvSpPr/>
            <p:nvPr/>
          </p:nvSpPr>
          <p:spPr>
            <a:xfrm>
              <a:off x="5108808" y="2321134"/>
              <a:ext cx="286544" cy="144016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Flecha derecha 59"/>
            <p:cNvSpPr/>
            <p:nvPr/>
          </p:nvSpPr>
          <p:spPr>
            <a:xfrm>
              <a:off x="6507360" y="2321134"/>
              <a:ext cx="286544" cy="144016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2" name="Cerrar llave 61"/>
            <p:cNvSpPr/>
            <p:nvPr/>
          </p:nvSpPr>
          <p:spPr>
            <a:xfrm rot="10800000">
              <a:off x="5410272" y="1489458"/>
              <a:ext cx="174976" cy="1784940"/>
            </a:xfrm>
            <a:prstGeom prst="rightBrac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3" name="Rectángulo 62"/>
            <p:cNvSpPr/>
            <p:nvPr/>
          </p:nvSpPr>
          <p:spPr>
            <a:xfrm>
              <a:off x="1338025" y="1112413"/>
              <a:ext cx="8819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b="1" dirty="0" smtClean="0">
                  <a:latin typeface="Arial" charset="0"/>
                  <a:ea typeface="Times New Roman" pitchFamily="18" charset="0"/>
                  <a:cs typeface="Arial" charset="0"/>
                </a:rPr>
                <a:t>VIVT415</a:t>
              </a:r>
              <a:endParaRPr lang="es-MX" sz="2000" b="1" dirty="0">
                <a:latin typeface="Arial" charset="0"/>
                <a:ea typeface="Times New Roman" pitchFamily="18" charset="0"/>
                <a:cs typeface="Arial" charset="0"/>
              </a:endParaRPr>
            </a:p>
          </p:txBody>
        </p:sp>
        <p:sp>
          <p:nvSpPr>
            <p:cNvPr id="64" name="Rectángulo 63"/>
            <p:cNvSpPr/>
            <p:nvPr/>
          </p:nvSpPr>
          <p:spPr>
            <a:xfrm>
              <a:off x="2581527" y="1118412"/>
              <a:ext cx="10005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b="1" dirty="0" smtClean="0">
                  <a:latin typeface="Arial" charset="0"/>
                  <a:ea typeface="Times New Roman" pitchFamily="18" charset="0"/>
                  <a:cs typeface="Arial" charset="0"/>
                </a:rPr>
                <a:t>HOGT415</a:t>
              </a:r>
              <a:endParaRPr lang="es-MX" sz="2000" b="1" dirty="0">
                <a:latin typeface="Arial" charset="0"/>
                <a:ea typeface="Times New Roman" pitchFamily="18" charset="0"/>
                <a:cs typeface="Arial" charset="0"/>
              </a:endParaRPr>
            </a:p>
          </p:txBody>
        </p:sp>
        <p:sp>
          <p:nvSpPr>
            <p:cNvPr id="67" name="Rectángulo 66"/>
            <p:cNvSpPr/>
            <p:nvPr/>
          </p:nvSpPr>
          <p:spPr>
            <a:xfrm>
              <a:off x="4087526" y="1110808"/>
              <a:ext cx="11112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b="1" dirty="0" smtClean="0">
                  <a:latin typeface="Arial" charset="0"/>
                  <a:ea typeface="Times New Roman" pitchFamily="18" charset="0"/>
                  <a:cs typeface="Arial" charset="0"/>
                </a:rPr>
                <a:t>SDEMT415</a:t>
              </a:r>
              <a:endParaRPr lang="es-MX" sz="2000" b="1" dirty="0">
                <a:latin typeface="Arial" charset="0"/>
                <a:ea typeface="Times New Roman" pitchFamily="18" charset="0"/>
                <a:cs typeface="Arial" charset="0"/>
              </a:endParaRPr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5415092" y="1110808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b="1" dirty="0" smtClean="0">
                  <a:latin typeface="Arial" charset="0"/>
                  <a:ea typeface="Times New Roman" pitchFamily="18" charset="0"/>
                  <a:cs typeface="Arial" charset="0"/>
                </a:rPr>
                <a:t>COE1T415</a:t>
              </a:r>
              <a:endParaRPr lang="es-MX" sz="2000" b="1" dirty="0">
                <a:latin typeface="Arial" charset="0"/>
                <a:ea typeface="Times New Roman" pitchFamily="18" charset="0"/>
                <a:cs typeface="Arial" charset="0"/>
              </a:endParaRPr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6835631" y="1118412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400" b="1" dirty="0" smtClean="0">
                  <a:latin typeface="Arial" charset="0"/>
                  <a:ea typeface="Times New Roman" pitchFamily="18" charset="0"/>
                  <a:cs typeface="Arial" charset="0"/>
                </a:rPr>
                <a:t>COE2T415</a:t>
              </a:r>
              <a:endParaRPr lang="es-MX" sz="2000" b="1" dirty="0">
                <a:latin typeface="Arial" charset="0"/>
                <a:ea typeface="Times New Roman" pitchFamily="18" charset="0"/>
                <a:cs typeface="Arial" charset="0"/>
              </a:endParaRPr>
            </a:p>
          </p:txBody>
        </p:sp>
      </p:grpSp>
      <p:sp>
        <p:nvSpPr>
          <p:cNvPr id="84" name="18 CuadroTexto"/>
          <p:cNvSpPr txBox="1"/>
          <p:nvPr/>
        </p:nvSpPr>
        <p:spPr>
          <a:xfrm>
            <a:off x="1035616" y="883098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 Narrow" pitchFamily="34" charset="0"/>
              </a:rPr>
              <a:t>De acuerdo a los campos en común, la forma en que se relacionan las diferentes bases de datos de la ENOE es:</a:t>
            </a:r>
            <a:endParaRPr lang="es-MX" dirty="0">
              <a:latin typeface="Arial Narrow" pitchFamily="34" charset="0"/>
            </a:endParaRPr>
          </a:p>
        </p:txBody>
      </p:sp>
      <p:sp>
        <p:nvSpPr>
          <p:cNvPr id="85" name="18 CuadroTexto"/>
          <p:cNvSpPr txBox="1"/>
          <p:nvPr/>
        </p:nvSpPr>
        <p:spPr>
          <a:xfrm>
            <a:off x="1042167" y="5113010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 Narrow" pitchFamily="34" charset="0"/>
              </a:rPr>
              <a:t>Para mayor información ver documento “</a:t>
            </a:r>
            <a:r>
              <a:rPr lang="es-MX" i="1" dirty="0">
                <a:latin typeface="Arial Narrow" pitchFamily="34" charset="0"/>
              </a:rPr>
              <a:t>Conociendo la base de datos de la ENOE</a:t>
            </a:r>
            <a:r>
              <a:rPr lang="es-MX" dirty="0">
                <a:latin typeface="Arial Narrow" pitchFamily="34" charset="0"/>
              </a:rPr>
              <a:t>” página 4</a:t>
            </a:r>
          </a:p>
        </p:txBody>
      </p:sp>
    </p:spTree>
    <p:extLst>
      <p:ext uri="{BB962C8B-B14F-4D97-AF65-F5344CB8AC3E}">
        <p14:creationId xmlns:p14="http://schemas.microsoft.com/office/powerpoint/2010/main" val="16186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8 CuadroTexto"/>
          <p:cNvSpPr txBox="1"/>
          <p:nvPr/>
        </p:nvSpPr>
        <p:spPr>
          <a:xfrm>
            <a:off x="1273234" y="4750034"/>
            <a:ext cx="2737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>
                <a:latin typeface="Arial Narrow" pitchFamily="34" charset="0"/>
              </a:rPr>
              <a:t>Table</a:t>
            </a:r>
            <a:r>
              <a:rPr lang="es-MX" dirty="0" smtClean="0">
                <a:latin typeface="Arial Narrow" pitchFamily="34" charset="0"/>
              </a:rPr>
              <a:t> 1  SDEMT215</a:t>
            </a:r>
          </a:p>
          <a:p>
            <a:r>
              <a:rPr lang="es-MX" dirty="0" err="1" smtClean="0">
                <a:latin typeface="Arial Narrow" pitchFamily="34" charset="0"/>
              </a:rPr>
              <a:t>Table</a:t>
            </a:r>
            <a:r>
              <a:rPr lang="es-MX" dirty="0" smtClean="0">
                <a:latin typeface="Arial Narrow" pitchFamily="34" charset="0"/>
              </a:rPr>
              <a:t> 2  COE1T215</a:t>
            </a:r>
            <a:endParaRPr lang="es-MX" dirty="0">
              <a:latin typeface="Arial Narrow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483768" y="1124744"/>
            <a:ext cx="4772025" cy="3302125"/>
            <a:chOff x="2411760" y="1340768"/>
            <a:chExt cx="4772025" cy="3302125"/>
          </a:xfrm>
        </p:grpSpPr>
        <p:pic>
          <p:nvPicPr>
            <p:cNvPr id="1026" name="Picture 2" descr="http://tech.queryhome.com/?qa=blob&amp;qa_blobid=83355322621155617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556792"/>
              <a:ext cx="4772025" cy="308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>
              <a:off x="2968598" y="1340768"/>
              <a:ext cx="316835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2773240" y="2996952"/>
              <a:ext cx="3670967" cy="354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18 CuadroTexto"/>
          <p:cNvSpPr txBox="1"/>
          <p:nvPr/>
        </p:nvSpPr>
        <p:spPr>
          <a:xfrm>
            <a:off x="1269380" y="694437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 Narrow" pitchFamily="34" charset="0"/>
              </a:rPr>
              <a:t>Antes de unir las tablas, hay que considerar que existen diferentes tipos de unión, por ejemplo:</a:t>
            </a:r>
            <a:endParaRPr lang="es-MX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36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95536" y="1628800"/>
            <a:ext cx="4282405" cy="3411070"/>
            <a:chOff x="397607" y="1057193"/>
            <a:chExt cx="4282405" cy="3411070"/>
          </a:xfrm>
        </p:grpSpPr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397607" y="1057193"/>
              <a:ext cx="428240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dirty="0" smtClean="0">
                  <a:latin typeface="Arial Narrow" pitchFamily="34" charset="0"/>
                </a:rPr>
                <a:t>Crear la llave uniendo las variables requeridas</a:t>
              </a:r>
            </a:p>
            <a:p>
              <a:pPr algn="ctr"/>
              <a:r>
                <a:rPr lang="es-MX" sz="1400" dirty="0" smtClean="0">
                  <a:latin typeface="Arial Narrow" pitchFamily="34" charset="0"/>
                </a:rPr>
                <a:t>Menú transformar/calcular variable</a:t>
              </a:r>
              <a:endParaRPr lang="es-MX" sz="1400" dirty="0">
                <a:latin typeface="Arial Narrow" pitchFamily="34" charset="0"/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32675" t="15699" r="29131" b="31801"/>
            <a:stretch/>
          </p:blipFill>
          <p:spPr>
            <a:xfrm>
              <a:off x="721643" y="1628772"/>
              <a:ext cx="3672408" cy="2839491"/>
            </a:xfrm>
            <a:prstGeom prst="rect">
              <a:avLst/>
            </a:prstGeom>
          </p:spPr>
        </p:pic>
      </p:grpSp>
      <p:sp>
        <p:nvSpPr>
          <p:cNvPr id="11" name="CuadroTexto 10"/>
          <p:cNvSpPr txBox="1"/>
          <p:nvPr/>
        </p:nvSpPr>
        <p:spPr>
          <a:xfrm>
            <a:off x="1725613" y="246545"/>
            <a:ext cx="5904656" cy="720080"/>
          </a:xfrm>
          <a:prstGeom prst="rect">
            <a:avLst/>
          </a:prstGeom>
        </p:spPr>
        <p:txBody>
          <a:bodyPr vert="horz" wrap="square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indent="0" algn="ctr" defTabSz="914400" rtl="0" eaLnBrk="1" fontAlgn="auto" latinLnBrk="0" hangingPunct="1">
              <a:lnSpc>
                <a:spcPts val="2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2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Comandos en SPSS</a:t>
            </a:r>
            <a:endParaRPr kumimoji="0" lang="es-MX" sz="2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5292080" y="1628800"/>
            <a:ext cx="3324489" cy="2568588"/>
            <a:chOff x="5292080" y="998102"/>
            <a:chExt cx="3324489" cy="2568588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l="70822" t="15700" r="16138" b="60582"/>
            <a:stretch/>
          </p:blipFill>
          <p:spPr>
            <a:xfrm>
              <a:off x="6228184" y="1838498"/>
              <a:ext cx="1689065" cy="1728192"/>
            </a:xfrm>
            <a:prstGeom prst="rect">
              <a:avLst/>
            </a:prstGeom>
          </p:spPr>
        </p:pic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5292080" y="998102"/>
              <a:ext cx="3324489" cy="800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dirty="0" smtClean="0">
                  <a:latin typeface="Arial Narrow" pitchFamily="34" charset="0"/>
                </a:rPr>
                <a:t>Especificar el ancho y el tipo de dato</a:t>
              </a:r>
              <a:endParaRPr lang="es-MX" sz="1400" dirty="0" smtClean="0">
                <a:latin typeface="Arial Narrow" pitchFamily="34" charset="0"/>
              </a:endParaRPr>
            </a:p>
            <a:p>
              <a:pPr algn="ctr"/>
              <a:r>
                <a:rPr lang="es-MX" sz="1400" dirty="0" smtClean="0">
                  <a:latin typeface="Arial Narrow" pitchFamily="34" charset="0"/>
                </a:rPr>
                <a:t>Se requieren 15 espacios y la variable debe ser cadena</a:t>
              </a:r>
              <a:endParaRPr lang="es-MX" sz="1400" dirty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36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953891" y="836712"/>
            <a:ext cx="3528392" cy="3447692"/>
            <a:chOff x="683568" y="584975"/>
            <a:chExt cx="3528392" cy="344769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39763" t="24801" r="36613" b="40900"/>
            <a:stretch/>
          </p:blipFill>
          <p:spPr>
            <a:xfrm>
              <a:off x="757363" y="1268760"/>
              <a:ext cx="3384376" cy="2763907"/>
            </a:xfrm>
            <a:prstGeom prst="rect">
              <a:avLst/>
            </a:prstGeom>
          </p:spPr>
        </p:pic>
        <p:sp>
          <p:nvSpPr>
            <p:cNvPr id="3" name="Rectangle 8"/>
            <p:cNvSpPr>
              <a:spLocks noChangeArrowheads="1"/>
            </p:cNvSpPr>
            <p:nvPr/>
          </p:nvSpPr>
          <p:spPr bwMode="auto">
            <a:xfrm>
              <a:off x="683568" y="584975"/>
              <a:ext cx="352839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dirty="0" smtClean="0">
                  <a:latin typeface="Arial Narrow" pitchFamily="34" charset="0"/>
                </a:rPr>
                <a:t>Ordenar los datos en ambas bases</a:t>
              </a:r>
            </a:p>
            <a:p>
              <a:pPr algn="ctr"/>
              <a:r>
                <a:rPr lang="es-MX" sz="1400" dirty="0" smtClean="0">
                  <a:latin typeface="Arial Narrow" pitchFamily="34" charset="0"/>
                </a:rPr>
                <a:t>Menú Datos/Ordenar Casos:</a:t>
              </a:r>
              <a:endParaRPr lang="es-MX" sz="1400" dirty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08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0" y="1157285"/>
            <a:ext cx="4752528" cy="1828032"/>
            <a:chOff x="172653" y="528691"/>
            <a:chExt cx="4752528" cy="182803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48425" t="56300" r="11807" b="18501"/>
            <a:stretch/>
          </p:blipFill>
          <p:spPr>
            <a:xfrm>
              <a:off x="813867" y="1124744"/>
              <a:ext cx="3456384" cy="1231979"/>
            </a:xfrm>
            <a:prstGeom prst="rect">
              <a:avLst/>
            </a:prstGeom>
          </p:spPr>
        </p:pic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172653" y="528691"/>
              <a:ext cx="475252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dirty="0" smtClean="0">
                  <a:latin typeface="Arial Narrow" pitchFamily="34" charset="0"/>
                </a:rPr>
                <a:t>Seleccionar la base</a:t>
              </a:r>
            </a:p>
            <a:p>
              <a:pPr algn="ctr"/>
              <a:r>
                <a:rPr lang="es-MX" sz="1400" dirty="0" smtClean="0">
                  <a:latin typeface="Arial Narrow" pitchFamily="34" charset="0"/>
                </a:rPr>
                <a:t>Ir al menú Datos/Fusionar archivos/Añadir variables</a:t>
              </a:r>
              <a:endParaRPr lang="es-MX" sz="1400" dirty="0">
                <a:latin typeface="Arial Narrow" pitchFamily="34" charset="0"/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4211960" y="1052736"/>
            <a:ext cx="4752528" cy="3189575"/>
            <a:chOff x="4499992" y="1065146"/>
            <a:chExt cx="4752528" cy="3189575"/>
          </a:xfrm>
        </p:grpSpPr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4499992" y="1065146"/>
              <a:ext cx="475252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dirty="0" smtClean="0">
                  <a:latin typeface="Arial Narrow" pitchFamily="34" charset="0"/>
                </a:rPr>
                <a:t>Identificar la llave y variables</a:t>
              </a:r>
            </a:p>
            <a:p>
              <a:pPr algn="ctr"/>
              <a:r>
                <a:rPr lang="es-MX" sz="1400" dirty="0" smtClean="0">
                  <a:latin typeface="Arial Narrow" pitchFamily="34" charset="0"/>
                </a:rPr>
                <a:t>Ambas bases deben estar ordenadas de acuerdo a la llave</a:t>
              </a:r>
              <a:endParaRPr lang="es-MX" sz="1400" dirty="0">
                <a:latin typeface="Arial Narrow" pitchFamily="34" charset="0"/>
              </a:endParaRPr>
            </a:p>
          </p:txBody>
        </p:sp>
        <p:grpSp>
          <p:nvGrpSpPr>
            <p:cNvPr id="4" name="Grupo 3"/>
            <p:cNvGrpSpPr/>
            <p:nvPr/>
          </p:nvGrpSpPr>
          <p:grpSpPr>
            <a:xfrm>
              <a:off x="4788024" y="1740733"/>
              <a:ext cx="4176464" cy="2513988"/>
              <a:chOff x="4788024" y="1740733"/>
              <a:chExt cx="4176464" cy="2513988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/>
              <a:srcRect l="48031" t="47199" r="11413" b="9401"/>
              <a:stretch/>
            </p:blipFill>
            <p:spPr>
              <a:xfrm>
                <a:off x="4788024" y="1740733"/>
                <a:ext cx="4176464" cy="2513988"/>
              </a:xfrm>
              <a:prstGeom prst="rect">
                <a:avLst/>
              </a:prstGeom>
            </p:spPr>
          </p:pic>
          <p:sp>
            <p:nvSpPr>
              <p:cNvPr id="11" name="Rectángulo 10"/>
              <p:cNvSpPr/>
              <p:nvPr/>
            </p:nvSpPr>
            <p:spPr>
              <a:xfrm>
                <a:off x="7914971" y="3161357"/>
                <a:ext cx="936104" cy="32726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4806254" y="2834097"/>
                <a:ext cx="2934097" cy="32726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4788024" y="3721999"/>
                <a:ext cx="989882" cy="34078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9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99592" y="188640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Sintaxis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93812" y="557972"/>
            <a:ext cx="810039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</a:p>
          <a:p>
            <a:r>
              <a:rPr lang="en-US" sz="1200" dirty="0"/>
              <a:t>    *Paso 0. </a:t>
            </a:r>
            <a:r>
              <a:rPr lang="en-US" sz="1200" dirty="0" err="1"/>
              <a:t>Generar</a:t>
            </a:r>
            <a:r>
              <a:rPr lang="en-US" sz="1200" dirty="0"/>
              <a:t> la </a:t>
            </a:r>
            <a:r>
              <a:rPr lang="en-US" sz="1200" dirty="0" err="1"/>
              <a:t>llave</a:t>
            </a:r>
            <a:r>
              <a:rPr lang="en-US" sz="1200" dirty="0"/>
              <a:t> para </a:t>
            </a:r>
            <a:r>
              <a:rPr lang="en-US" sz="1200" dirty="0" err="1"/>
              <a:t>unir</a:t>
            </a:r>
            <a:r>
              <a:rPr lang="en-US" sz="1200" dirty="0"/>
              <a:t> </a:t>
            </a:r>
            <a:r>
              <a:rPr lang="en-US" sz="1200" dirty="0" err="1"/>
              <a:t>las</a:t>
            </a:r>
            <a:r>
              <a:rPr lang="en-US" sz="1200" dirty="0"/>
              <a:t> bases en </a:t>
            </a:r>
            <a:r>
              <a:rPr lang="en-US" sz="1200" dirty="0" err="1"/>
              <a:t>ambas</a:t>
            </a:r>
            <a:r>
              <a:rPr lang="en-US" sz="1200" dirty="0"/>
              <a:t> </a:t>
            </a:r>
            <a:r>
              <a:rPr lang="en-US" sz="1200" dirty="0" err="1"/>
              <a:t>tablas</a:t>
            </a:r>
            <a:r>
              <a:rPr lang="en-US" sz="1200" dirty="0"/>
              <a:t>.</a:t>
            </a:r>
          </a:p>
          <a:p>
            <a:r>
              <a:rPr lang="en-US" sz="1200" dirty="0"/>
              <a:t>                    DATASET ACTIVATE ConjuntoDatos1.</a:t>
            </a:r>
          </a:p>
          <a:p>
            <a:r>
              <a:rPr lang="en-US" sz="1200" dirty="0"/>
              <a:t>                    string </a:t>
            </a:r>
            <a:r>
              <a:rPr lang="en-US" sz="1200" dirty="0" err="1"/>
              <a:t>llave</a:t>
            </a:r>
            <a:r>
              <a:rPr lang="en-US" sz="1200" dirty="0"/>
              <a:t> (A20).</a:t>
            </a:r>
          </a:p>
          <a:p>
            <a:r>
              <a:rPr lang="en-US" sz="1200" dirty="0"/>
              <a:t>                    compute </a:t>
            </a:r>
            <a:r>
              <a:rPr lang="en-US" sz="1200" dirty="0" err="1"/>
              <a:t>llave</a:t>
            </a:r>
            <a:r>
              <a:rPr lang="en-US" sz="1200" dirty="0"/>
              <a:t> = </a:t>
            </a:r>
            <a:r>
              <a:rPr lang="en-US" sz="1200" dirty="0" err="1"/>
              <a:t>concat</a:t>
            </a:r>
            <a:r>
              <a:rPr lang="en-US" sz="1200" dirty="0"/>
              <a:t>(</a:t>
            </a:r>
            <a:r>
              <a:rPr lang="en-US" sz="1200" dirty="0" err="1"/>
              <a:t>cd_a,ent,con,v_sel,n_hog,h_mud,n_ren</a:t>
            </a:r>
            <a:r>
              <a:rPr lang="en-US" sz="1200" dirty="0"/>
              <a:t>).</a:t>
            </a:r>
          </a:p>
          <a:p>
            <a:r>
              <a:rPr lang="en-US" sz="1200" dirty="0"/>
              <a:t>                    execute.</a:t>
            </a:r>
          </a:p>
          <a:p>
            <a:r>
              <a:rPr lang="en-US" sz="1200" dirty="0"/>
              <a:t>                    DATASET ACTIVATE ConjuntoDatos2.</a:t>
            </a:r>
          </a:p>
          <a:p>
            <a:r>
              <a:rPr lang="en-US" sz="1200" dirty="0"/>
              <a:t>                    string </a:t>
            </a:r>
            <a:r>
              <a:rPr lang="en-US" sz="1200" dirty="0" err="1"/>
              <a:t>llave</a:t>
            </a:r>
            <a:r>
              <a:rPr lang="en-US" sz="1200" dirty="0"/>
              <a:t> (A20).</a:t>
            </a:r>
          </a:p>
          <a:p>
            <a:r>
              <a:rPr lang="en-US" sz="1200" dirty="0"/>
              <a:t>                    compute </a:t>
            </a:r>
            <a:r>
              <a:rPr lang="en-US" sz="1200" dirty="0" err="1"/>
              <a:t>llave</a:t>
            </a:r>
            <a:r>
              <a:rPr lang="en-US" sz="1200" dirty="0"/>
              <a:t> = </a:t>
            </a:r>
            <a:r>
              <a:rPr lang="en-US" sz="1200" dirty="0" err="1"/>
              <a:t>concat</a:t>
            </a:r>
            <a:r>
              <a:rPr lang="en-US" sz="1200" dirty="0"/>
              <a:t>(</a:t>
            </a:r>
            <a:r>
              <a:rPr lang="en-US" sz="1200" dirty="0" err="1"/>
              <a:t>cd_a,ent,con,v_sel,n_hog,h_mud,n_ren</a:t>
            </a:r>
            <a:r>
              <a:rPr lang="en-US" sz="1200" dirty="0"/>
              <a:t>).</a:t>
            </a:r>
          </a:p>
          <a:p>
            <a:r>
              <a:rPr lang="en-US" sz="1200" dirty="0"/>
              <a:t>                    execute.</a:t>
            </a:r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*Paso 1. </a:t>
            </a:r>
            <a:r>
              <a:rPr lang="en-US" sz="1200" dirty="0" err="1"/>
              <a:t>Ordenar</a:t>
            </a:r>
            <a:r>
              <a:rPr lang="en-US" sz="1200" dirty="0"/>
              <a:t> la base de </a:t>
            </a:r>
            <a:r>
              <a:rPr lang="en-US" sz="1200" dirty="0" err="1"/>
              <a:t>acuerdo</a:t>
            </a:r>
            <a:r>
              <a:rPr lang="en-US" sz="1200" dirty="0"/>
              <a:t> a la </a:t>
            </a:r>
            <a:r>
              <a:rPr lang="en-US" sz="1200" dirty="0" err="1"/>
              <a:t>llave</a:t>
            </a:r>
            <a:r>
              <a:rPr lang="en-US" sz="1200" dirty="0"/>
              <a:t>.</a:t>
            </a:r>
          </a:p>
          <a:p>
            <a:r>
              <a:rPr lang="en-US" sz="1200" dirty="0"/>
              <a:t>                    DATASET ACTIVATE ConjuntoDatos1.</a:t>
            </a:r>
          </a:p>
          <a:p>
            <a:r>
              <a:rPr lang="en-US" sz="1200" dirty="0"/>
              <a:t>                    SORT CASES BY </a:t>
            </a:r>
            <a:r>
              <a:rPr lang="en-US" sz="1200" dirty="0" err="1"/>
              <a:t>llave</a:t>
            </a:r>
            <a:r>
              <a:rPr lang="en-US" sz="1200" dirty="0"/>
              <a:t>(A).</a:t>
            </a:r>
          </a:p>
          <a:p>
            <a:r>
              <a:rPr lang="en-US" sz="1200" dirty="0"/>
              <a:t>                    DATASET ACTIVATE ConjuntoDatos2.</a:t>
            </a:r>
          </a:p>
          <a:p>
            <a:r>
              <a:rPr lang="en-US" sz="1200" dirty="0"/>
              <a:t>                    SORT CASES BY </a:t>
            </a:r>
            <a:r>
              <a:rPr lang="en-US" sz="1200" dirty="0" err="1"/>
              <a:t>llave</a:t>
            </a:r>
            <a:r>
              <a:rPr lang="en-US" sz="1200" dirty="0"/>
              <a:t>(A).</a:t>
            </a:r>
          </a:p>
          <a:p>
            <a:r>
              <a:rPr lang="en-US" sz="1200" dirty="0"/>
              <a:t>                    </a:t>
            </a:r>
          </a:p>
          <a:p>
            <a:r>
              <a:rPr lang="en-US" sz="1200" dirty="0"/>
              <a:t>    * Paso 2. </a:t>
            </a:r>
            <a:r>
              <a:rPr lang="en-US" sz="1200" dirty="0" err="1"/>
              <a:t>Crear</a:t>
            </a:r>
            <a:r>
              <a:rPr lang="en-US" sz="1200" dirty="0"/>
              <a:t> </a:t>
            </a:r>
            <a:r>
              <a:rPr lang="en-US" sz="1200" dirty="0" err="1"/>
              <a:t>una</a:t>
            </a:r>
            <a:r>
              <a:rPr lang="en-US" sz="1200" dirty="0"/>
              <a:t> </a:t>
            </a:r>
            <a:r>
              <a:rPr lang="en-US" sz="1200" dirty="0" err="1"/>
              <a:t>nueva</a:t>
            </a:r>
            <a:r>
              <a:rPr lang="en-US" sz="1200" dirty="0"/>
              <a:t> base de </a:t>
            </a:r>
            <a:r>
              <a:rPr lang="en-US" sz="1200" dirty="0" err="1"/>
              <a:t>datos</a:t>
            </a:r>
            <a:r>
              <a:rPr lang="en-US" sz="1200" dirty="0"/>
              <a:t> </a:t>
            </a:r>
            <a:r>
              <a:rPr lang="en-US" sz="1200" dirty="0" err="1"/>
              <a:t>sólo</a:t>
            </a:r>
            <a:r>
              <a:rPr lang="en-US" sz="1200" dirty="0"/>
              <a:t> con la </a:t>
            </a:r>
            <a:r>
              <a:rPr lang="en-US" sz="1200" dirty="0" err="1"/>
              <a:t>llave</a:t>
            </a:r>
            <a:r>
              <a:rPr lang="en-US" sz="1200" dirty="0"/>
              <a:t> + </a:t>
            </a:r>
            <a:r>
              <a:rPr lang="en-US" sz="1200" dirty="0" err="1"/>
              <a:t>las</a:t>
            </a:r>
            <a:r>
              <a:rPr lang="en-US" sz="1200" dirty="0"/>
              <a:t> variables </a:t>
            </a:r>
            <a:r>
              <a:rPr lang="en-US" sz="1200" dirty="0" err="1"/>
              <a:t>que</a:t>
            </a:r>
            <a:r>
              <a:rPr lang="en-US" sz="1200" dirty="0"/>
              <a:t> </a:t>
            </a:r>
            <a:r>
              <a:rPr lang="en-US" sz="1200" dirty="0" err="1"/>
              <a:t>requieren</a:t>
            </a:r>
            <a:r>
              <a:rPr lang="en-US" sz="1200" dirty="0"/>
              <a:t>.</a:t>
            </a:r>
          </a:p>
          <a:p>
            <a:r>
              <a:rPr lang="en-US" sz="1200" dirty="0"/>
              <a:t>                    DATASET ACTIVATE ConjuntoDatos4.</a:t>
            </a:r>
          </a:p>
          <a:p>
            <a:r>
              <a:rPr lang="en-US" sz="1200" dirty="0"/>
              <a:t>                    SAVE OUTFILE ="C:\Users\JC\Desktop\USB\4.Taller\Presentación para el taller\</a:t>
            </a:r>
            <a:r>
              <a:rPr lang="en-US" sz="1200" dirty="0" err="1"/>
              <a:t>Nuevas_Bases</a:t>
            </a:r>
            <a:r>
              <a:rPr lang="en-US" sz="1200" dirty="0"/>
              <a:t>\c1.sav"</a:t>
            </a:r>
          </a:p>
          <a:p>
            <a:r>
              <a:rPr lang="en-US" sz="1200" dirty="0"/>
              <a:t>                    /KEEP= </a:t>
            </a:r>
            <a:r>
              <a:rPr lang="en-US" sz="1200" dirty="0" err="1"/>
              <a:t>llave</a:t>
            </a:r>
            <a:r>
              <a:rPr lang="en-US" sz="1200" dirty="0"/>
              <a:t> p1 p1a1 p1a2 p1a3 p1b p1c p1d p1e p2_1 p2_2 p2_3 p2_4 p2_9 p2b p2c.</a:t>
            </a:r>
          </a:p>
          <a:p>
            <a:r>
              <a:rPr lang="en-US" sz="1200" dirty="0"/>
              <a:t>                    EXECUTE.</a:t>
            </a:r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* Paso 3.  </a:t>
            </a:r>
            <a:r>
              <a:rPr lang="en-US" sz="1200" dirty="0" err="1"/>
              <a:t>Unir</a:t>
            </a:r>
            <a:r>
              <a:rPr lang="en-US" sz="1200" dirty="0"/>
              <a:t> </a:t>
            </a:r>
            <a:r>
              <a:rPr lang="en-US" sz="1200" dirty="0" err="1"/>
              <a:t>las</a:t>
            </a:r>
            <a:r>
              <a:rPr lang="en-US" sz="1200" dirty="0"/>
              <a:t> bases de </a:t>
            </a:r>
            <a:r>
              <a:rPr lang="en-US" sz="1200" dirty="0" err="1"/>
              <a:t>datos</a:t>
            </a:r>
            <a:r>
              <a:rPr lang="en-US" sz="1200" dirty="0"/>
              <a:t>.</a:t>
            </a:r>
          </a:p>
          <a:p>
            <a:r>
              <a:rPr lang="en-US" sz="1200" dirty="0"/>
              <a:t>                    DATASET ACTIVATE ConjuntoDatos2.</a:t>
            </a:r>
          </a:p>
          <a:p>
            <a:r>
              <a:rPr lang="en-US" sz="1200" dirty="0"/>
              <a:t>                    MATCH FILES /FILE=*</a:t>
            </a:r>
          </a:p>
          <a:p>
            <a:r>
              <a:rPr lang="en-US" sz="1200" dirty="0"/>
              <a:t>                      /FILE='ConjuntoDatos5'</a:t>
            </a:r>
          </a:p>
          <a:p>
            <a:r>
              <a:rPr lang="en-US" sz="1200" dirty="0"/>
              <a:t>                      /BY </a:t>
            </a:r>
            <a:r>
              <a:rPr lang="en-US" sz="1200" dirty="0" err="1"/>
              <a:t>llave</a:t>
            </a:r>
            <a:r>
              <a:rPr lang="en-US" sz="1200" dirty="0"/>
              <a:t>.</a:t>
            </a:r>
          </a:p>
          <a:p>
            <a:r>
              <a:rPr lang="en-US" sz="1200" dirty="0"/>
              <a:t>                    EXECUTE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685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331640" y="2205446"/>
            <a:ext cx="648931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MX" sz="3200" dirty="0" smtClean="0">
                <a:latin typeface="Arial Narrow" pitchFamily="34" charset="0"/>
              </a:rPr>
              <a:t>3. Consideraciones </a:t>
            </a:r>
            <a:r>
              <a:rPr lang="es-MX" sz="3200" dirty="0" smtClean="0">
                <a:latin typeface="Arial Narrow" pitchFamily="34" charset="0"/>
              </a:rPr>
              <a:t>para el análisis</a:t>
            </a:r>
          </a:p>
          <a:p>
            <a:pPr marL="342900" indent="-342900" algn="just">
              <a:buAutoNum type="arabicPeriod"/>
            </a:pPr>
            <a:endParaRPr lang="es-MX" sz="32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5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81359" y="692696"/>
            <a:ext cx="8506609" cy="4802934"/>
            <a:chOff x="35496" y="942070"/>
            <a:chExt cx="8506609" cy="4802934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7713" t="16703" r="68768" b="13601"/>
            <a:stretch/>
          </p:blipFill>
          <p:spPr>
            <a:xfrm>
              <a:off x="35496" y="942070"/>
              <a:ext cx="1656184" cy="4802934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18894" t="26200" r="53360" b="3800"/>
            <a:stretch/>
          </p:blipFill>
          <p:spPr>
            <a:xfrm>
              <a:off x="1979712" y="942070"/>
              <a:ext cx="3384376" cy="4802934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26756" t="30313" r="27309" b="33004"/>
            <a:stretch/>
          </p:blipFill>
          <p:spPr>
            <a:xfrm>
              <a:off x="5729557" y="2271563"/>
              <a:ext cx="2812548" cy="126279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/>
            <a:srcRect l="26203" t="13579" r="28970" b="53426"/>
            <a:stretch/>
          </p:blipFill>
          <p:spPr>
            <a:xfrm>
              <a:off x="5771664" y="1052737"/>
              <a:ext cx="2690697" cy="1113470"/>
            </a:xfrm>
            <a:prstGeom prst="rect">
              <a:avLst/>
            </a:prstGeom>
          </p:spPr>
        </p:pic>
      </p:grpSp>
      <p:sp>
        <p:nvSpPr>
          <p:cNvPr id="6" name="Rectángulo 5"/>
          <p:cNvSpPr/>
          <p:nvPr/>
        </p:nvSpPr>
        <p:spPr>
          <a:xfrm>
            <a:off x="837187" y="249572"/>
            <a:ext cx="7992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dirty="0" smtClean="0"/>
              <a:t>Consideraciones teóricas</a:t>
            </a:r>
            <a:endParaRPr lang="es-MX" sz="1600" dirty="0"/>
          </a:p>
        </p:txBody>
      </p:sp>
      <p:sp>
        <p:nvSpPr>
          <p:cNvPr id="7" name="Rectángulo 6"/>
          <p:cNvSpPr/>
          <p:nvPr/>
        </p:nvSpPr>
        <p:spPr>
          <a:xfrm>
            <a:off x="238013" y="5625784"/>
            <a:ext cx="8500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 smtClean="0"/>
              <a:t>    </a:t>
            </a:r>
            <a:r>
              <a:rPr lang="es-MX" sz="1600" dirty="0" err="1" smtClean="0"/>
              <a:t>r_def</a:t>
            </a:r>
            <a:r>
              <a:rPr lang="es-MX" sz="1600" dirty="0" smtClean="0"/>
              <a:t> = 00                           </a:t>
            </a:r>
            <a:r>
              <a:rPr lang="es-MX" sz="1600" dirty="0" err="1" smtClean="0"/>
              <a:t>c_res</a:t>
            </a:r>
            <a:r>
              <a:rPr lang="es-MX" sz="1600" dirty="0" smtClean="0"/>
              <a:t>=1 </a:t>
            </a:r>
            <a:r>
              <a:rPr lang="es-MX" sz="1600" dirty="0" err="1" smtClean="0"/>
              <a:t>ó</a:t>
            </a:r>
            <a:r>
              <a:rPr lang="es-MX" sz="1600" dirty="0" smtClean="0"/>
              <a:t> </a:t>
            </a:r>
            <a:r>
              <a:rPr lang="es-MX" sz="1600" dirty="0" err="1" smtClean="0"/>
              <a:t>c_res</a:t>
            </a:r>
            <a:r>
              <a:rPr lang="es-MX" sz="1600" dirty="0" smtClean="0"/>
              <a:t>=3                                               </a:t>
            </a:r>
            <a:r>
              <a:rPr lang="es-MX" sz="1600" dirty="0" err="1" smtClean="0"/>
              <a:t>fac</a:t>
            </a:r>
            <a:endParaRPr lang="es-MX" sz="1600" dirty="0"/>
          </a:p>
        </p:txBody>
      </p:sp>
      <p:sp>
        <p:nvSpPr>
          <p:cNvPr id="9" name="Rectángulo 8"/>
          <p:cNvSpPr/>
          <p:nvPr/>
        </p:nvSpPr>
        <p:spPr>
          <a:xfrm>
            <a:off x="467544" y="3191374"/>
            <a:ext cx="989882" cy="2376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C0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131840" y="1052736"/>
            <a:ext cx="576064" cy="11017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C0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509805" y="1340768"/>
            <a:ext cx="1728192" cy="1440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C0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975420" y="2177508"/>
            <a:ext cx="2733537" cy="216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C0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793501" y="3390340"/>
            <a:ext cx="1495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 smtClean="0"/>
              <a:t>    </a:t>
            </a:r>
            <a:r>
              <a:rPr lang="es-MX" sz="1600" dirty="0" err="1" smtClean="0"/>
              <a:t>eda</a:t>
            </a:r>
            <a:r>
              <a:rPr lang="es-MX" sz="1600" dirty="0" smtClean="0"/>
              <a:t>&gt;=15</a:t>
            </a:r>
            <a:endParaRPr lang="es-MX" sz="16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l="1297" t="55906" r="90955" b="32282"/>
          <a:stretch/>
        </p:blipFill>
        <p:spPr>
          <a:xfrm>
            <a:off x="7037284" y="4265196"/>
            <a:ext cx="1008113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37187" y="249572"/>
            <a:ext cx="7992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dirty="0" smtClean="0"/>
              <a:t>Consideraciones empíricas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187624" y="1166843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Se debe de tener presente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0" t="5703" r="23989" b="48031"/>
          <a:stretch/>
        </p:blipFill>
        <p:spPr>
          <a:xfrm>
            <a:off x="1043608" y="2115763"/>
            <a:ext cx="7560840" cy="259386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475656" y="3573016"/>
            <a:ext cx="172819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0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5656" y="2132856"/>
            <a:ext cx="65527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/>
              <a:t>Motivación</a:t>
            </a:r>
          </a:p>
          <a:p>
            <a:pPr algn="just"/>
            <a:endParaRPr lang="es-MX" dirty="0"/>
          </a:p>
          <a:p>
            <a:pPr algn="just"/>
            <a:r>
              <a:rPr lang="es-MX" dirty="0" smtClean="0"/>
              <a:t>La </a:t>
            </a:r>
            <a:r>
              <a:rPr lang="es-MX" dirty="0"/>
              <a:t>interpretación de los datos debe sujetarse a un análisis estadístico riguroso ya que las encuestas por muestreo están sujetas al error de generalizar los resultados de una muestra a la población. </a:t>
            </a:r>
            <a:endParaRPr lang="es-MX" dirty="0" smtClean="0"/>
          </a:p>
          <a:p>
            <a:pPr algn="just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74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99592" y="188640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Sintaxis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01570" y="836712"/>
            <a:ext cx="788487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*Paso 0. </a:t>
            </a:r>
            <a:r>
              <a:rPr lang="en-US" dirty="0" err="1"/>
              <a:t>Filtrar</a:t>
            </a:r>
            <a:r>
              <a:rPr lang="en-US" dirty="0"/>
              <a:t> los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válidos</a:t>
            </a:r>
            <a:r>
              <a:rPr lang="en-US" dirty="0"/>
              <a:t>.</a:t>
            </a:r>
          </a:p>
          <a:p>
            <a:r>
              <a:rPr lang="en-US" dirty="0"/>
              <a:t>                    COMPUTE </a:t>
            </a:r>
            <a:r>
              <a:rPr lang="en-US" dirty="0" err="1"/>
              <a:t>filtro</a:t>
            </a:r>
            <a:r>
              <a:rPr lang="en-US" dirty="0"/>
              <a:t>=(</a:t>
            </a:r>
            <a:r>
              <a:rPr lang="en-US" dirty="0" err="1"/>
              <a:t>eda</a:t>
            </a:r>
            <a:r>
              <a:rPr lang="en-US" dirty="0"/>
              <a:t>&gt;= 15 &amp; (</a:t>
            </a:r>
            <a:r>
              <a:rPr lang="en-US" dirty="0" err="1"/>
              <a:t>c_res</a:t>
            </a:r>
            <a:r>
              <a:rPr lang="en-US" dirty="0"/>
              <a:t>=1 | </a:t>
            </a:r>
            <a:r>
              <a:rPr lang="en-US" dirty="0" err="1"/>
              <a:t>c_res</a:t>
            </a:r>
            <a:r>
              <a:rPr lang="en-US" dirty="0"/>
              <a:t>=3) &amp; </a:t>
            </a:r>
            <a:r>
              <a:rPr lang="en-US" dirty="0" err="1"/>
              <a:t>r_def</a:t>
            </a:r>
            <a:r>
              <a:rPr lang="en-US" dirty="0"/>
              <a:t>=0 ). </a:t>
            </a:r>
          </a:p>
          <a:p>
            <a:r>
              <a:rPr lang="en-US" dirty="0"/>
              <a:t>                    filter by </a:t>
            </a:r>
            <a:r>
              <a:rPr lang="en-US" dirty="0" err="1"/>
              <a:t>filtro</a:t>
            </a:r>
            <a:r>
              <a:rPr lang="en-US" dirty="0"/>
              <a:t>.</a:t>
            </a:r>
          </a:p>
          <a:p>
            <a:r>
              <a:rPr lang="en-US" dirty="0"/>
              <a:t>    *Paso 1. </a:t>
            </a: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las</a:t>
            </a:r>
            <a:r>
              <a:rPr lang="en-US" dirty="0"/>
              <a:t> variables de </a:t>
            </a:r>
            <a:r>
              <a:rPr lang="en-US" dirty="0" err="1"/>
              <a:t>caracter</a:t>
            </a:r>
            <a:r>
              <a:rPr lang="en-US" dirty="0"/>
              <a:t> a </a:t>
            </a:r>
            <a:r>
              <a:rPr lang="en-US" dirty="0" err="1"/>
              <a:t>numérico</a:t>
            </a:r>
            <a:r>
              <a:rPr lang="en-US" dirty="0"/>
              <a:t>.</a:t>
            </a:r>
          </a:p>
          <a:p>
            <a:r>
              <a:rPr lang="en-US" dirty="0"/>
              <a:t>                    alter type p1a1(f2).</a:t>
            </a:r>
          </a:p>
          <a:p>
            <a:r>
              <a:rPr lang="en-US" dirty="0"/>
              <a:t>                    alter type </a:t>
            </a:r>
            <a:r>
              <a:rPr lang="en-US" dirty="0" err="1"/>
              <a:t>r_def</a:t>
            </a:r>
            <a:r>
              <a:rPr lang="en-US" dirty="0"/>
              <a:t>(f2).</a:t>
            </a:r>
          </a:p>
          <a:p>
            <a:r>
              <a:rPr lang="en-US" dirty="0"/>
              <a:t>                    alter type </a:t>
            </a:r>
            <a:r>
              <a:rPr lang="en-US" dirty="0" err="1"/>
              <a:t>c_res</a:t>
            </a:r>
            <a:r>
              <a:rPr lang="en-US" dirty="0"/>
              <a:t>(f2).</a:t>
            </a:r>
          </a:p>
          <a:p>
            <a:r>
              <a:rPr lang="en-US" dirty="0"/>
              <a:t>                    alter type </a:t>
            </a:r>
            <a:r>
              <a:rPr lang="en-US" dirty="0" err="1"/>
              <a:t>eda</a:t>
            </a:r>
            <a:r>
              <a:rPr lang="en-US" dirty="0"/>
              <a:t>(f2).</a:t>
            </a:r>
          </a:p>
          <a:p>
            <a:endParaRPr lang="en-US" dirty="0"/>
          </a:p>
          <a:p>
            <a:r>
              <a:rPr lang="en-US" dirty="0"/>
              <a:t>    *Paso 2. </a:t>
            </a:r>
            <a:r>
              <a:rPr lang="en-US" dirty="0" err="1"/>
              <a:t>Sustituir</a:t>
            </a:r>
            <a:r>
              <a:rPr lang="en-US" dirty="0"/>
              <a:t> los </a:t>
            </a:r>
            <a:r>
              <a:rPr lang="en-US" dirty="0" err="1"/>
              <a:t>missings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0.</a:t>
            </a:r>
          </a:p>
          <a:p>
            <a:r>
              <a:rPr lang="en-US" dirty="0"/>
              <a:t>                    recode p1a1(SYSMIS = 0</a:t>
            </a:r>
            <a:r>
              <a:rPr lang="en-US" dirty="0" smtClean="0"/>
              <a:t>).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    *Paso 1. Frecuencia con valores </a:t>
            </a:r>
            <a:r>
              <a:rPr lang="es-MX" dirty="0" err="1"/>
              <a:t>muestrales</a:t>
            </a:r>
            <a:r>
              <a:rPr lang="es-MX" dirty="0"/>
              <a:t>.</a:t>
            </a:r>
          </a:p>
          <a:p>
            <a:r>
              <a:rPr lang="es-MX" dirty="0"/>
              <a:t>                FREQUENCIES VARIABLES=p1b.</a:t>
            </a:r>
          </a:p>
          <a:p>
            <a:endParaRPr lang="es-MX" dirty="0"/>
          </a:p>
          <a:p>
            <a:r>
              <a:rPr lang="es-MX" dirty="0"/>
              <a:t>    *Paso 2. Frecuencia con valores ponderados.</a:t>
            </a:r>
          </a:p>
          <a:p>
            <a:r>
              <a:rPr lang="es-MX" dirty="0"/>
              <a:t>                </a:t>
            </a:r>
            <a:r>
              <a:rPr lang="es-MX" dirty="0" err="1"/>
              <a:t>weight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fac</a:t>
            </a:r>
            <a:r>
              <a:rPr lang="es-MX" dirty="0"/>
              <a:t>.</a:t>
            </a:r>
          </a:p>
          <a:p>
            <a:r>
              <a:rPr lang="es-MX" dirty="0"/>
              <a:t>                FREQUENCIES VARIABLES=p1b.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8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331640" y="2205446"/>
            <a:ext cx="648931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MX" sz="3200" dirty="0" smtClean="0">
                <a:latin typeface="Arial Narrow" pitchFamily="34" charset="0"/>
              </a:rPr>
              <a:t>4. Selección </a:t>
            </a:r>
            <a:r>
              <a:rPr lang="es-MX" sz="3200" dirty="0" smtClean="0">
                <a:latin typeface="Arial Narrow" pitchFamily="34" charset="0"/>
              </a:rPr>
              <a:t>de casos</a:t>
            </a:r>
          </a:p>
          <a:p>
            <a:pPr marL="342900" indent="-342900" algn="just">
              <a:buAutoNum type="arabicPeriod"/>
            </a:pPr>
            <a:endParaRPr lang="es-MX" sz="32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28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827584" y="908720"/>
            <a:ext cx="7416824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ES" dirty="0"/>
              <a:t>Variables </a:t>
            </a:r>
            <a:r>
              <a:rPr lang="es-ES" dirty="0" err="1"/>
              <a:t>precodificadas</a:t>
            </a:r>
            <a:endParaRPr lang="es-ES" dirty="0"/>
          </a:p>
          <a:p>
            <a:endParaRPr lang="es-ES" dirty="0"/>
          </a:p>
          <a:p>
            <a:r>
              <a:rPr lang="es-ES" dirty="0"/>
              <a:t>Campo </a:t>
            </a:r>
            <a:r>
              <a:rPr lang="es-ES" dirty="0" err="1"/>
              <a:t>precodificado</a:t>
            </a:r>
            <a:r>
              <a:rPr lang="es-ES" dirty="0"/>
              <a:t>: Es una columna o campo de la tabla de datos, a la cual se le asignan valores para identificar alguna característica sociodemográfica o socioeconómica de la persona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36912"/>
            <a:ext cx="7632848" cy="24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93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03648" y="1340768"/>
            <a:ext cx="6480720" cy="259841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s-MX" dirty="0" smtClean="0"/>
              <a:t>Ocupado:</a:t>
            </a:r>
            <a:endParaRPr lang="es-MX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471378" y="1772816"/>
            <a:ext cx="443660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Ocupado pleno:  P1=1     </a:t>
            </a:r>
            <a:r>
              <a:rPr lang="es-MX" sz="1100" dirty="0" smtClean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o</a:t>
            </a:r>
            <a:endParaRPr lang="es-MX" sz="1100" dirty="0">
              <a:latin typeface="Calibri Light" panose="020F0302020204030204" pitchFamily="34" charset="0"/>
            </a:endParaRPr>
          </a:p>
          <a:p>
            <a:r>
              <a:rPr lang="es-MX" sz="1100" dirty="0" smtClean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</a:t>
            </a:r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Ocupado sin pago: (P1a1=1 ó (P1a1=blanco y P1a2=2))     </a:t>
            </a:r>
            <a:r>
              <a:rPr lang="es-MX" sz="1100" dirty="0" smtClean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u</a:t>
            </a:r>
            <a:endParaRPr lang="es-ES" sz="1100" dirty="0" smtClean="0">
              <a:latin typeface="Calibri Light" panose="020F0302020204030204" pitchFamily="34" charset="0"/>
            </a:endParaRPr>
          </a:p>
          <a:p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Ocupado ausente con nexo laboral: (P1c= 01, 02, 03 ó 04 ó P1d=1)    </a:t>
            </a:r>
            <a:r>
              <a:rPr lang="es-MX" sz="1100" dirty="0" smtClean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u</a:t>
            </a:r>
            <a:endParaRPr lang="es-ES" sz="1100" dirty="0">
              <a:latin typeface="Calibri Light" panose="020F0302020204030204" pitchFamily="34" charset="0"/>
            </a:endParaRPr>
          </a:p>
          <a:p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Ocupado ausente con retorno asegurado: </a:t>
            </a:r>
            <a:r>
              <a:rPr lang="es-MX" sz="1100" dirty="0">
                <a:latin typeface="Calibri Light" panose="020F0302020204030204" pitchFamily="34" charset="0"/>
              </a:rPr>
              <a:t>(P1d=2 </a:t>
            </a:r>
            <a:r>
              <a:rPr lang="es-MX" sz="1100" dirty="0" err="1">
                <a:latin typeface="Calibri Light" panose="020F0302020204030204" pitchFamily="34" charset="0"/>
              </a:rPr>
              <a:t>ó</a:t>
            </a:r>
            <a:r>
              <a:rPr lang="es-MX" sz="1100" dirty="0">
                <a:latin typeface="Calibri Light" panose="020F0302020204030204" pitchFamily="34" charset="0"/>
              </a:rPr>
              <a:t> 9) y </a:t>
            </a:r>
            <a:r>
              <a:rPr lang="es-MX" sz="1100" dirty="0" smtClean="0">
                <a:latin typeface="Calibri Light" panose="020F0302020204030204" pitchFamily="34" charset="0"/>
              </a:rPr>
              <a:t>P1e=1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03648" y="2852936"/>
            <a:ext cx="6480720" cy="23887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s-MX" dirty="0" smtClean="0"/>
              <a:t>Desocupado:</a:t>
            </a:r>
            <a:endParaRPr lang="es-MX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71378" y="3284984"/>
            <a:ext cx="6962846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Iniciadores:  P1c= 11    </a:t>
            </a:r>
            <a:r>
              <a:rPr lang="es-MX" sz="1100" dirty="0" smtClean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o</a:t>
            </a:r>
          </a:p>
          <a:p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Desocupados con búsqueda: ( P1b= 2 y (P2_1=1 </a:t>
            </a:r>
            <a:r>
              <a:rPr lang="es-MX" sz="1100" dirty="0" err="1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ó</a:t>
            </a:r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P2_2=2 </a:t>
            </a:r>
            <a:r>
              <a:rPr lang="es-MX" sz="1100" dirty="0" err="1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ó</a:t>
            </a:r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P2_3=3) y (P2b=1) ) o</a:t>
            </a:r>
            <a:endParaRPr lang="es-ES" sz="1100" dirty="0" smtClean="0">
              <a:latin typeface="Calibri Light" panose="020F0302020204030204" pitchFamily="34" charset="0"/>
            </a:endParaRPr>
          </a:p>
          <a:p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Ausentes sin ingreso ni nexo laboral con búsqueda: ( P1d=2 </a:t>
            </a:r>
            <a:r>
              <a:rPr lang="es-MX" sz="1100" dirty="0" err="1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ó</a:t>
            </a:r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9 y (P2_1=1 </a:t>
            </a:r>
            <a:r>
              <a:rPr lang="es-MX" sz="1100" dirty="0" err="1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ó</a:t>
            </a:r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 P2_2=2 </a:t>
            </a:r>
            <a:r>
              <a:rPr lang="es-MX" sz="1100" dirty="0" err="1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ó</a:t>
            </a:r>
            <a:r>
              <a:rPr lang="es-MX" sz="1100" dirty="0">
                <a:latin typeface="Calibri Light" panose="020F0302020204030204" pitchFamily="34" charset="0"/>
                <a:ea typeface="Times New Roman" pitchFamily="18" charset="0"/>
                <a:cs typeface="Arial" charset="0"/>
              </a:rPr>
              <a:t> P2_3=3) y (P2b=1 ) )  </a:t>
            </a:r>
            <a:endParaRPr lang="es-MX" sz="1100" dirty="0" smtClean="0">
              <a:latin typeface="Calibri Light" panose="020F030202020403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87128" y="474356"/>
            <a:ext cx="741682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ES" dirty="0" smtClean="0"/>
              <a:t>Criterios de procesamiento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7836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687128" y="474356"/>
            <a:ext cx="741682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5496" y="1052736"/>
            <a:ext cx="90730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Población</a:t>
            </a:r>
            <a:r>
              <a:rPr lang="en-US" sz="1200" dirty="0"/>
              <a:t> </a:t>
            </a:r>
            <a:r>
              <a:rPr lang="en-US" sz="1200" dirty="0" err="1"/>
              <a:t>ocupada</a:t>
            </a:r>
            <a:r>
              <a:rPr lang="en-US" sz="1200" dirty="0"/>
              <a:t>. </a:t>
            </a:r>
          </a:p>
          <a:p>
            <a:r>
              <a:rPr lang="en-US" sz="1200" dirty="0"/>
              <a:t>            *Paso 0. </a:t>
            </a:r>
            <a:r>
              <a:rPr lang="en-US" sz="1200" dirty="0" err="1"/>
              <a:t>Asignar</a:t>
            </a:r>
            <a:r>
              <a:rPr lang="en-US" sz="1200" dirty="0"/>
              <a:t> cero a la variable </a:t>
            </a:r>
            <a:r>
              <a:rPr lang="en-US" sz="1200" dirty="0" err="1"/>
              <a:t>nueva</a:t>
            </a:r>
            <a:r>
              <a:rPr lang="en-US" sz="1200" dirty="0"/>
              <a:t>.</a:t>
            </a:r>
          </a:p>
          <a:p>
            <a:r>
              <a:rPr lang="en-US" sz="1200" dirty="0"/>
              <a:t>                            compute nclase2=0.          </a:t>
            </a:r>
          </a:p>
          <a:p>
            <a:r>
              <a:rPr lang="en-US" sz="1200" dirty="0"/>
              <a:t>            *Paso 1. </a:t>
            </a:r>
            <a:r>
              <a:rPr lang="en-US" sz="1200" dirty="0" err="1"/>
              <a:t>Cálculo</a:t>
            </a:r>
            <a:r>
              <a:rPr lang="en-US" sz="1200" dirty="0"/>
              <a:t> de la </a:t>
            </a:r>
            <a:r>
              <a:rPr lang="en-US" sz="1200" dirty="0" err="1"/>
              <a:t>población</a:t>
            </a:r>
            <a:r>
              <a:rPr lang="en-US" sz="1200" dirty="0"/>
              <a:t> </a:t>
            </a:r>
            <a:r>
              <a:rPr lang="en-US" sz="1200" dirty="0" err="1"/>
              <a:t>ocupada</a:t>
            </a:r>
            <a:r>
              <a:rPr lang="en-US" sz="1200" dirty="0"/>
              <a:t> de </a:t>
            </a:r>
            <a:r>
              <a:rPr lang="en-US" sz="1200" dirty="0" err="1"/>
              <a:t>acuerdo</a:t>
            </a:r>
            <a:r>
              <a:rPr lang="en-US" sz="1200" dirty="0"/>
              <a:t> a los </a:t>
            </a:r>
            <a:r>
              <a:rPr lang="en-US" sz="1200" dirty="0" err="1"/>
              <a:t>criterios</a:t>
            </a:r>
            <a:r>
              <a:rPr lang="en-US" sz="1200" dirty="0"/>
              <a:t> de </a:t>
            </a:r>
            <a:r>
              <a:rPr lang="en-US" sz="1200" dirty="0" err="1"/>
              <a:t>procesamientos</a:t>
            </a:r>
            <a:r>
              <a:rPr lang="en-US" sz="1200" dirty="0"/>
              <a:t>.</a:t>
            </a:r>
          </a:p>
          <a:p>
            <a:r>
              <a:rPr lang="en-US" sz="1200" dirty="0"/>
              <a:t>                            IF (p1=1) nclase2=1.</a:t>
            </a:r>
          </a:p>
          <a:p>
            <a:r>
              <a:rPr lang="en-US" sz="1200" dirty="0"/>
              <a:t>                            IF ((p1a1=1) or (p1a1=0 and p1a2=2)) nclase2=1.</a:t>
            </a:r>
          </a:p>
          <a:p>
            <a:r>
              <a:rPr lang="en-US" sz="1200" dirty="0"/>
              <a:t>                            IF ((p1c&gt;=1 and p1c&lt;=4) or p1d=1) nclase2=1.</a:t>
            </a:r>
          </a:p>
          <a:p>
            <a:r>
              <a:rPr lang="en-US" sz="1200" dirty="0"/>
              <a:t>                            IF ((p1d=2 or p1d=9) and (p1e=1)) nclase2=1.  </a:t>
            </a:r>
          </a:p>
          <a:p>
            <a:r>
              <a:rPr lang="en-US" sz="1200" dirty="0"/>
              <a:t>            *Paso 2. </a:t>
            </a:r>
            <a:r>
              <a:rPr lang="en-US" sz="1200" dirty="0" err="1"/>
              <a:t>Frecuencia</a:t>
            </a:r>
            <a:r>
              <a:rPr lang="en-US" sz="1200" dirty="0"/>
              <a:t>.</a:t>
            </a:r>
          </a:p>
          <a:p>
            <a:r>
              <a:rPr lang="en-US" sz="1200" dirty="0"/>
              <a:t>                            weight by fac.</a:t>
            </a:r>
          </a:p>
          <a:p>
            <a:r>
              <a:rPr lang="en-US" sz="1200" dirty="0"/>
              <a:t>                            FREQUENCIES VARIABLES=nclase2.</a:t>
            </a:r>
          </a:p>
          <a:p>
            <a:endParaRPr lang="en-US" sz="1200" dirty="0"/>
          </a:p>
          <a:p>
            <a:r>
              <a:rPr lang="en-US" sz="1200" dirty="0"/>
              <a:t>*</a:t>
            </a:r>
            <a:r>
              <a:rPr lang="en-US" sz="1200" dirty="0" err="1"/>
              <a:t>Población</a:t>
            </a:r>
            <a:r>
              <a:rPr lang="en-US" sz="1200" dirty="0"/>
              <a:t> </a:t>
            </a:r>
            <a:r>
              <a:rPr lang="en-US" sz="1200" dirty="0" err="1"/>
              <a:t>desocupada</a:t>
            </a:r>
            <a:r>
              <a:rPr lang="en-US" sz="1200" dirty="0"/>
              <a:t>.</a:t>
            </a:r>
          </a:p>
          <a:p>
            <a:r>
              <a:rPr lang="en-US" sz="1200" dirty="0"/>
              <a:t>            *Paso 1. </a:t>
            </a:r>
            <a:r>
              <a:rPr lang="en-US" sz="1200" dirty="0" err="1"/>
              <a:t>Cálculo</a:t>
            </a:r>
            <a:r>
              <a:rPr lang="en-US" sz="1200" dirty="0"/>
              <a:t> de la </a:t>
            </a:r>
            <a:r>
              <a:rPr lang="en-US" sz="1200" dirty="0" err="1"/>
              <a:t>población</a:t>
            </a:r>
            <a:r>
              <a:rPr lang="en-US" sz="1200" dirty="0"/>
              <a:t> </a:t>
            </a:r>
            <a:r>
              <a:rPr lang="en-US" sz="1200" dirty="0" err="1"/>
              <a:t>ocupada</a:t>
            </a:r>
            <a:r>
              <a:rPr lang="en-US" sz="1200" dirty="0"/>
              <a:t> de </a:t>
            </a:r>
            <a:r>
              <a:rPr lang="en-US" sz="1200" dirty="0" err="1"/>
              <a:t>acuerdo</a:t>
            </a:r>
            <a:r>
              <a:rPr lang="en-US" sz="1200" dirty="0"/>
              <a:t> a los </a:t>
            </a:r>
            <a:r>
              <a:rPr lang="en-US" sz="1200" dirty="0" err="1"/>
              <a:t>criterios</a:t>
            </a:r>
            <a:r>
              <a:rPr lang="en-US" sz="1200" dirty="0"/>
              <a:t> de </a:t>
            </a:r>
            <a:r>
              <a:rPr lang="en-US" sz="1200" dirty="0" err="1"/>
              <a:t>procesamientos</a:t>
            </a:r>
            <a:r>
              <a:rPr lang="en-US" sz="1200" dirty="0"/>
              <a:t>.</a:t>
            </a:r>
          </a:p>
          <a:p>
            <a:r>
              <a:rPr lang="en-US" sz="1200" dirty="0"/>
              <a:t>                            IF (P1c=11) nclase2=2.</a:t>
            </a:r>
          </a:p>
          <a:p>
            <a:r>
              <a:rPr lang="en-US" sz="1200" dirty="0"/>
              <a:t>                            IF (P1b=2) and (p2_1=1 or P2_2=2 or P2_3=3) and (p2b=1) and (p2c&lt;&gt;2) and (p2c&lt;&gt;9) nclase2=2.</a:t>
            </a:r>
          </a:p>
          <a:p>
            <a:r>
              <a:rPr lang="en-US" sz="1200" dirty="0"/>
              <a:t>                            IF ((P1d=2) or (P1d=9)) and (P2_1=1 or P2_2=2 or P2_3=3) and (P2b=1) and (p2c&lt;&gt;2) and (p2c&lt;&gt;9) nclase2=2.</a:t>
            </a:r>
          </a:p>
          <a:p>
            <a:r>
              <a:rPr lang="en-US" sz="1200" dirty="0"/>
              <a:t>            *Paso 2. </a:t>
            </a:r>
            <a:r>
              <a:rPr lang="en-US" sz="1200" dirty="0" err="1"/>
              <a:t>Frecuencia</a:t>
            </a:r>
            <a:r>
              <a:rPr lang="en-US" sz="1200" dirty="0"/>
              <a:t>.</a:t>
            </a:r>
          </a:p>
          <a:p>
            <a:r>
              <a:rPr lang="en-US" sz="1200" dirty="0"/>
              <a:t>                            weight by fac.</a:t>
            </a:r>
          </a:p>
          <a:p>
            <a:r>
              <a:rPr lang="en-US" sz="1200" dirty="0"/>
              <a:t>                            FREQUENCIES VARIABLES=nclase2.</a:t>
            </a:r>
          </a:p>
          <a:p>
            <a:r>
              <a:rPr lang="en-US" sz="1200" dirty="0"/>
              <a:t>            *Paso 3. </a:t>
            </a:r>
            <a:r>
              <a:rPr lang="en-US" sz="1200" dirty="0" err="1"/>
              <a:t>Etiquetar</a:t>
            </a:r>
            <a:r>
              <a:rPr lang="en-US" sz="1200" dirty="0"/>
              <a:t> variables.</a:t>
            </a:r>
          </a:p>
          <a:p>
            <a:r>
              <a:rPr lang="en-US" sz="1200" dirty="0"/>
              <a:t>                            VARIABLE LABELS nclase2 '</a:t>
            </a:r>
            <a:r>
              <a:rPr lang="en-US" sz="1200" dirty="0" err="1"/>
              <a:t>Población</a:t>
            </a:r>
            <a:r>
              <a:rPr lang="en-US" sz="1200" dirty="0"/>
              <a:t> de 15 </a:t>
            </a:r>
            <a:r>
              <a:rPr lang="en-US" sz="1200" dirty="0" err="1"/>
              <a:t>años</a:t>
            </a:r>
            <a:r>
              <a:rPr lang="en-US" sz="1200" dirty="0"/>
              <a:t> y </a:t>
            </a:r>
            <a:r>
              <a:rPr lang="en-US" sz="1200" dirty="0" err="1"/>
              <a:t>más</a:t>
            </a:r>
            <a:r>
              <a:rPr lang="en-US" sz="1200" dirty="0"/>
              <a:t>'.</a:t>
            </a:r>
          </a:p>
          <a:p>
            <a:r>
              <a:rPr lang="en-US" sz="1200" dirty="0"/>
              <a:t>                                  VALUE LABELS nclase2</a:t>
            </a:r>
          </a:p>
          <a:p>
            <a:r>
              <a:rPr lang="en-US" sz="1200" dirty="0"/>
              <a:t>                                  1 '</a:t>
            </a:r>
            <a:r>
              <a:rPr lang="en-US" sz="1200" dirty="0" err="1"/>
              <a:t>Población</a:t>
            </a:r>
            <a:r>
              <a:rPr lang="en-US" sz="1200" dirty="0"/>
              <a:t> </a:t>
            </a:r>
            <a:r>
              <a:rPr lang="en-US" sz="1200" dirty="0" err="1"/>
              <a:t>ocupada</a:t>
            </a:r>
            <a:r>
              <a:rPr lang="en-US" sz="1200" dirty="0"/>
              <a:t>'</a:t>
            </a:r>
          </a:p>
          <a:p>
            <a:r>
              <a:rPr lang="en-US" sz="1200" dirty="0"/>
              <a:t>                                  2 '</a:t>
            </a:r>
            <a:r>
              <a:rPr lang="en-US" sz="1200" dirty="0" err="1"/>
              <a:t>Población</a:t>
            </a:r>
            <a:r>
              <a:rPr lang="en-US" sz="1200" dirty="0"/>
              <a:t> </a:t>
            </a:r>
            <a:r>
              <a:rPr lang="en-US" sz="1200" dirty="0" err="1"/>
              <a:t>desocupada</a:t>
            </a:r>
            <a:r>
              <a:rPr lang="en-US" sz="1200" dirty="0"/>
              <a:t>'.</a:t>
            </a:r>
          </a:p>
          <a:p>
            <a:r>
              <a:rPr lang="en-US" sz="1200" dirty="0"/>
              <a:t>                            EXECUTE.</a:t>
            </a:r>
          </a:p>
        </p:txBody>
      </p:sp>
    </p:spTree>
    <p:extLst>
      <p:ext uri="{BB962C8B-B14F-4D97-AF65-F5344CB8AC3E}">
        <p14:creationId xmlns:p14="http://schemas.microsoft.com/office/powerpoint/2010/main" val="2878524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687128" y="474356"/>
            <a:ext cx="741682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s-ES" dirty="0" smtClean="0"/>
              <a:t>Resultados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91" t="5703" r="28969" b="24407"/>
          <a:stretch/>
        </p:blipFill>
        <p:spPr>
          <a:xfrm>
            <a:off x="687127" y="1052736"/>
            <a:ext cx="791885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37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1800" dirty="0" smtClean="0"/>
              <a:t>Julio césar Martínez Sánchez</a:t>
            </a:r>
            <a:br>
              <a:rPr lang="es-MX" sz="1800" dirty="0" smtClean="0"/>
            </a:br>
            <a:endParaRPr lang="en-US" sz="1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9632" y="3429000"/>
            <a:ext cx="6400800" cy="720080"/>
          </a:xfrm>
        </p:spPr>
        <p:txBody>
          <a:bodyPr>
            <a:normAutofit/>
          </a:bodyPr>
          <a:lstStyle/>
          <a:p>
            <a:r>
              <a:rPr lang="es-MX" sz="2400" dirty="0"/>
              <a:t>c</a:t>
            </a:r>
            <a:r>
              <a:rPr lang="es-MX" sz="2400" dirty="0" smtClean="0"/>
              <a:t>esar.martinez@inegi.org.mx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502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55576" y="1052736"/>
            <a:ext cx="7620000" cy="37856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sz="2400" b="1" dirty="0" smtClean="0">
                <a:latin typeface="Arial Narrow" pitchFamily="34" charset="0"/>
              </a:rPr>
              <a:t>Contenido</a:t>
            </a:r>
          </a:p>
          <a:p>
            <a:pPr algn="ctr">
              <a:spcBef>
                <a:spcPct val="50000"/>
              </a:spcBef>
            </a:pPr>
            <a:endParaRPr lang="es-MX" sz="2400" b="1" dirty="0">
              <a:latin typeface="Arial Narrow" pitchFamily="34" charset="0"/>
            </a:endParaRPr>
          </a:p>
          <a:p>
            <a:pPr lvl="4">
              <a:spcBef>
                <a:spcPct val="50000"/>
              </a:spcBef>
            </a:pPr>
            <a:r>
              <a:rPr lang="es-MX" sz="2400" dirty="0" smtClean="0">
                <a:latin typeface="Arial Narrow" pitchFamily="34" charset="0"/>
              </a:rPr>
              <a:t>1</a:t>
            </a:r>
            <a:r>
              <a:rPr lang="es-MX" sz="2400" dirty="0" smtClean="0">
                <a:latin typeface="Arial Narrow" pitchFamily="34" charset="0"/>
              </a:rPr>
              <a:t>. Conformación </a:t>
            </a:r>
            <a:r>
              <a:rPr lang="es-MX" sz="2400" dirty="0">
                <a:latin typeface="Arial Narrow" pitchFamily="34" charset="0"/>
              </a:rPr>
              <a:t>de la base de datos</a:t>
            </a:r>
          </a:p>
          <a:p>
            <a:pPr lvl="4">
              <a:spcBef>
                <a:spcPct val="50000"/>
              </a:spcBef>
            </a:pPr>
            <a:r>
              <a:rPr lang="es-MX" sz="2400" dirty="0" smtClean="0">
                <a:latin typeface="Arial Narrow" pitchFamily="34" charset="0"/>
              </a:rPr>
              <a:t>2. Unir </a:t>
            </a:r>
            <a:r>
              <a:rPr lang="es-MX" sz="2400" dirty="0">
                <a:latin typeface="Arial Narrow" pitchFamily="34" charset="0"/>
              </a:rPr>
              <a:t>las bases de datos</a:t>
            </a:r>
          </a:p>
          <a:p>
            <a:pPr lvl="4">
              <a:spcBef>
                <a:spcPct val="50000"/>
              </a:spcBef>
            </a:pPr>
            <a:r>
              <a:rPr lang="es-MX" sz="2400" dirty="0" smtClean="0">
                <a:latin typeface="Arial Narrow" pitchFamily="34" charset="0"/>
              </a:rPr>
              <a:t>3. Consideraciones </a:t>
            </a:r>
            <a:r>
              <a:rPr lang="es-MX" sz="2400" dirty="0">
                <a:latin typeface="Arial Narrow" pitchFamily="34" charset="0"/>
              </a:rPr>
              <a:t>para el análisis</a:t>
            </a:r>
          </a:p>
          <a:p>
            <a:pPr lvl="4">
              <a:spcBef>
                <a:spcPct val="50000"/>
              </a:spcBef>
            </a:pPr>
            <a:r>
              <a:rPr lang="es-MX" sz="2400" dirty="0" smtClean="0">
                <a:latin typeface="Arial Narrow" pitchFamily="34" charset="0"/>
              </a:rPr>
              <a:t>4. Selección </a:t>
            </a:r>
            <a:r>
              <a:rPr lang="es-MX" sz="2400" dirty="0">
                <a:latin typeface="Arial Narrow" pitchFamily="34" charset="0"/>
              </a:rPr>
              <a:t>de </a:t>
            </a:r>
            <a:r>
              <a:rPr lang="es-MX" sz="2400" dirty="0" smtClean="0">
                <a:latin typeface="Arial Narrow" pitchFamily="34" charset="0"/>
              </a:rPr>
              <a:t>casos</a:t>
            </a:r>
            <a:endParaRPr lang="es-MX" sz="2400" dirty="0">
              <a:latin typeface="Calibri Light" panose="020F0302020204030204" pitchFamily="34" charset="0"/>
            </a:endParaRPr>
          </a:p>
          <a:p>
            <a:pPr algn="ctr">
              <a:spcBef>
                <a:spcPct val="50000"/>
              </a:spcBef>
            </a:pPr>
            <a:endParaRPr lang="es-MX" sz="2400" dirty="0" smtClean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-406855" y="2564904"/>
            <a:ext cx="799770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5" algn="ctr">
              <a:spcBef>
                <a:spcPct val="50000"/>
              </a:spcBef>
            </a:pPr>
            <a:r>
              <a:rPr lang="es-MX" sz="3200" dirty="0" smtClean="0">
                <a:latin typeface="Arial Narrow" pitchFamily="34" charset="0"/>
              </a:rPr>
              <a:t>1. Conformación </a:t>
            </a:r>
            <a:r>
              <a:rPr lang="es-MX" sz="3200" dirty="0">
                <a:latin typeface="Arial Narrow" pitchFamily="34" charset="0"/>
              </a:rPr>
              <a:t>de la base de datos</a:t>
            </a:r>
          </a:p>
        </p:txBody>
      </p:sp>
    </p:spTree>
    <p:extLst>
      <p:ext uri="{BB962C8B-B14F-4D97-AF65-F5344CB8AC3E}">
        <p14:creationId xmlns:p14="http://schemas.microsoft.com/office/powerpoint/2010/main" val="21494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4013" t="9400" r="24800" b="18501"/>
          <a:stretch/>
        </p:blipFill>
        <p:spPr>
          <a:xfrm>
            <a:off x="1835696" y="908720"/>
            <a:ext cx="5688632" cy="4507147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-612576" y="260648"/>
            <a:ext cx="39766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5">
              <a:spcBef>
                <a:spcPct val="50000"/>
              </a:spcBef>
            </a:pPr>
            <a:r>
              <a:rPr lang="es-MX" dirty="0" smtClean="0">
                <a:latin typeface="Arial Narrow" pitchFamily="34" charset="0"/>
              </a:rPr>
              <a:t>www.inegi.org.mx</a:t>
            </a:r>
            <a:endParaRPr lang="es-MX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23528" y="908720"/>
            <a:ext cx="4176464" cy="4248472"/>
            <a:chOff x="4067944" y="764704"/>
            <a:chExt cx="4817153" cy="477981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24013" t="9401" r="25194" b="1000"/>
            <a:stretch/>
          </p:blipFill>
          <p:spPr>
            <a:xfrm>
              <a:off x="4067944" y="764704"/>
              <a:ext cx="4817153" cy="477981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5796136" y="2636912"/>
              <a:ext cx="2592288" cy="10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4860032" y="836712"/>
            <a:ext cx="3971691" cy="4320480"/>
            <a:chOff x="3782162" y="836712"/>
            <a:chExt cx="5049561" cy="4896544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l="24013" t="10101" r="24012" b="301"/>
            <a:stretch/>
          </p:blipFill>
          <p:spPr>
            <a:xfrm>
              <a:off x="3782162" y="836712"/>
              <a:ext cx="5049561" cy="4896544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5940152" y="3356992"/>
              <a:ext cx="1584176" cy="10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033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4013" t="9400" r="23619" b="23401"/>
          <a:stretch/>
        </p:blipFill>
        <p:spPr>
          <a:xfrm>
            <a:off x="1115616" y="332656"/>
            <a:ext cx="7488832" cy="540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1763688" y="1268760"/>
            <a:ext cx="5599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MX" dirty="0">
                <a:latin typeface="Arial Narrow" pitchFamily="34" charset="0"/>
              </a:rPr>
              <a:t>La base de datos de la </a:t>
            </a:r>
            <a:r>
              <a:rPr lang="es-MX" dirty="0" smtClean="0">
                <a:latin typeface="Arial Narrow" pitchFamily="34" charset="0"/>
              </a:rPr>
              <a:t>ENOE está </a:t>
            </a:r>
            <a:r>
              <a:rPr lang="es-MX" dirty="0">
                <a:latin typeface="Arial Narrow" pitchFamily="34" charset="0"/>
              </a:rPr>
              <a:t>conformada por cinco tablas</a:t>
            </a:r>
            <a:endParaRPr lang="es-ES" b="1" dirty="0">
              <a:latin typeface="Arial Narrow" pitchFamily="34" charset="0"/>
            </a:endParaRPr>
          </a:p>
        </p:txBody>
      </p:sp>
      <p:graphicFrame>
        <p:nvGraphicFramePr>
          <p:cNvPr id="3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37640"/>
              </p:ext>
            </p:extLst>
          </p:nvPr>
        </p:nvGraphicFramePr>
        <p:xfrm>
          <a:off x="4992849" y="2060861"/>
          <a:ext cx="2900362" cy="1647828"/>
        </p:xfrm>
        <a:graphic>
          <a:graphicData uri="http://schemas.openxmlformats.org/drawingml/2006/table">
            <a:tbl>
              <a:tblPr/>
              <a:tblGrid>
                <a:gridCol w="2900362"/>
              </a:tblGrid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Nombre de la tabla de datos</a:t>
                      </a:r>
                      <a:endParaRPr kumimoji="0" lang="es-MX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VIVT415</a:t>
                      </a:r>
                      <a:endParaRPr kumimoji="0" lang="es-MX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HOGT415</a:t>
                      </a:r>
                      <a:endParaRPr kumimoji="0" lang="es-MX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SDEMT415</a:t>
                      </a:r>
                      <a:endParaRPr kumimoji="0" lang="es-MX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COE1T415</a:t>
                      </a:r>
                      <a:endParaRPr kumimoji="0" lang="es-MX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COE2T415</a:t>
                      </a:r>
                      <a:endParaRPr kumimoji="0" lang="es-MX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07244"/>
              </p:ext>
            </p:extLst>
          </p:nvPr>
        </p:nvGraphicFramePr>
        <p:xfrm>
          <a:off x="1316199" y="2060861"/>
          <a:ext cx="3586162" cy="1647828"/>
        </p:xfrm>
        <a:graphic>
          <a:graphicData uri="http://schemas.openxmlformats.org/drawingml/2006/table">
            <a:tbl>
              <a:tblPr/>
              <a:tblGrid>
                <a:gridCol w="3586162"/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Descripción de la tabla de datos</a:t>
                      </a:r>
                      <a:endParaRPr kumimoji="0" lang="es-MX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1. Tabla de vivienda</a:t>
                      </a:r>
                      <a:endParaRPr kumimoji="0" lang="es-MX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2. Tabla de hogares </a:t>
                      </a:r>
                      <a:endParaRPr kumimoji="0" lang="es-MX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3. Tabla de </a:t>
                      </a:r>
                      <a:r>
                        <a:rPr kumimoji="0" lang="es-MX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sociodemográfico</a:t>
                      </a:r>
                      <a:endParaRPr kumimoji="0" lang="es-MX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4. Tabla de cuestionario de ocupación y empleo I</a:t>
                      </a:r>
                      <a:endParaRPr kumimoji="0" lang="es-MX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5. Tabla de cuestionario de ocupación y empleo II</a:t>
                      </a:r>
                      <a:endParaRPr kumimoji="0" lang="es-MX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11 Rectángulo"/>
          <p:cNvSpPr/>
          <p:nvPr/>
        </p:nvSpPr>
        <p:spPr>
          <a:xfrm>
            <a:off x="1222960" y="3930933"/>
            <a:ext cx="667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825" lvl="0" indent="-1520825"/>
            <a:r>
              <a:rPr lang="es-MX" sz="1600" b="1" dirty="0" smtClean="0">
                <a:ea typeface="Times New Roman" pitchFamily="18" charset="0"/>
                <a:cs typeface="Arial" charset="0"/>
              </a:rPr>
              <a:t>Tabla (base) de datos</a:t>
            </a:r>
            <a:r>
              <a:rPr lang="es-MX" sz="1600" dirty="0" smtClean="0">
                <a:ea typeface="Times New Roman" pitchFamily="18" charset="0"/>
                <a:cs typeface="Arial" charset="0"/>
              </a:rPr>
              <a:t>: Conjunto de filas (registros) y columnas (campos) que almacenan datos relacionados entre sí.</a:t>
            </a:r>
            <a:endParaRPr lang="es-MX" sz="2400" dirty="0">
              <a:ea typeface="Times New Roman" pitchFamily="18" charset="0"/>
              <a:cs typeface="Arial" charset="0"/>
            </a:endParaRPr>
          </a:p>
        </p:txBody>
      </p:sp>
      <p:sp>
        <p:nvSpPr>
          <p:cNvPr id="6" name="18 CuadroTexto"/>
          <p:cNvSpPr txBox="1"/>
          <p:nvPr/>
        </p:nvSpPr>
        <p:spPr>
          <a:xfrm>
            <a:off x="1115616" y="5157192"/>
            <a:ext cx="733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ea typeface="Times New Roman" pitchFamily="18" charset="0"/>
                <a:cs typeface="Arial" charset="0"/>
              </a:rPr>
              <a:t>Para mayor información ver documento “Descripción de archivos de la ENOE”</a:t>
            </a:r>
          </a:p>
        </p:txBody>
      </p:sp>
    </p:spTree>
    <p:extLst>
      <p:ext uri="{BB962C8B-B14F-4D97-AF65-F5344CB8AC3E}">
        <p14:creationId xmlns:p14="http://schemas.microsoft.com/office/powerpoint/2010/main" val="18896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755576" y="2636912"/>
            <a:ext cx="648931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5">
              <a:spcBef>
                <a:spcPct val="50000"/>
              </a:spcBef>
            </a:pPr>
            <a:r>
              <a:rPr lang="es-MX" sz="3200" dirty="0" smtClean="0">
                <a:latin typeface="Arial Narrow" pitchFamily="34" charset="0"/>
              </a:rPr>
              <a:t>2. Unir </a:t>
            </a:r>
            <a:r>
              <a:rPr lang="es-MX" sz="3200" dirty="0">
                <a:latin typeface="Arial Narrow" pitchFamily="34" charset="0"/>
              </a:rPr>
              <a:t>las bases de datos</a:t>
            </a:r>
          </a:p>
        </p:txBody>
      </p:sp>
    </p:spTree>
    <p:extLst>
      <p:ext uri="{BB962C8B-B14F-4D97-AF65-F5344CB8AC3E}">
        <p14:creationId xmlns:p14="http://schemas.microsoft.com/office/powerpoint/2010/main" val="32147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rIns="45720" rtlCol="0" anchor="ctr">
        <a:noAutofit/>
        <a:scene3d>
          <a:camera prst="orthographicFront"/>
          <a:lightRig rig="threePt" dir="t">
            <a:rot lat="0" lon="0" rev="4800000"/>
          </a:lightRig>
        </a:scene3d>
        <a:sp3d prstMaterial="matte">
          <a:bevelT w="50800" h="10160"/>
        </a:sp3d>
      </a:bodyPr>
      <a:lstStyle>
        <a:defPPr marL="0" marR="0" indent="0" algn="l" defTabSz="914400" rtl="0" eaLnBrk="1" fontAlgn="auto" latinLnBrk="0" hangingPunct="1">
          <a:lnSpc>
            <a:spcPts val="21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200" b="1" i="0" u="none" strike="noStrike" kern="1200" cap="none" spc="0" normalizeH="0" baseline="0" noProof="0" dirty="0" smtClean="0">
            <a:ln>
              <a:noFill/>
            </a:ln>
            <a:solidFill>
              <a:schemeClr val="accent1">
                <a:satMod val="150000"/>
              </a:schemeClr>
            </a:solidFill>
            <a:effectLst/>
            <a:uLnTx/>
            <a:uFillTx/>
            <a:latin typeface="+mj-lt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5037</TotalTime>
  <Words>1163</Words>
  <Application>Microsoft Office PowerPoint</Application>
  <PresentationFormat>Presentación en pantalla (4:3)</PresentationFormat>
  <Paragraphs>195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9" baseType="lpstr">
      <vt:lpstr>Arial Unicode MS</vt:lpstr>
      <vt:lpstr>Arial</vt:lpstr>
      <vt:lpstr>Arial Black</vt:lpstr>
      <vt:lpstr>Arial Narrow</vt:lpstr>
      <vt:lpstr>Calibri</vt:lpstr>
      <vt:lpstr>Calibri Light</vt:lpstr>
      <vt:lpstr>Helvetica</vt:lpstr>
      <vt:lpstr>Times New Roman</vt:lpstr>
      <vt:lpstr>Verdana</vt:lpstr>
      <vt:lpstr>Wingdings</vt:lpstr>
      <vt:lpstr>Wingdings 2</vt:lpstr>
      <vt:lpstr>Tema de Office</vt:lpstr>
      <vt:lpstr>Diseño personalizado</vt:lpstr>
      <vt:lpstr>Manejo de bases de datos con la Encuesta Nacional de Ocupación y Empleo (ENOE)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Julio césar Martínez Sánchez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México: Nuevas estadísticas de Informalidad Laboral</dc:title>
  <dc:subject>Encuesta Nacional de Ocupación y Empleo</dc:subject>
  <dc:creator>INEGI</dc:creator>
  <cp:keywords>informal, laboral, empleo, autoempleo, doméstico, ocupación</cp:keywords>
  <cp:lastModifiedBy>JC</cp:lastModifiedBy>
  <cp:revision>448</cp:revision>
  <dcterms:created xsi:type="dcterms:W3CDTF">2012-11-20T17:41:43Z</dcterms:created>
  <dcterms:modified xsi:type="dcterms:W3CDTF">2016-07-04T01:19:28Z</dcterms:modified>
  <cp:category>ENOE</cp:category>
</cp:coreProperties>
</file>